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326" r:id="rId4"/>
    <p:sldId id="325" r:id="rId5"/>
    <p:sldId id="327" r:id="rId6"/>
    <p:sldId id="328" r:id="rId7"/>
    <p:sldId id="330" r:id="rId8"/>
    <p:sldId id="322" r:id="rId9"/>
    <p:sldId id="331" r:id="rId10"/>
    <p:sldId id="335"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3" r:id="rId43"/>
    <p:sldId id="294" r:id="rId44"/>
    <p:sldId id="332" r:id="rId45"/>
    <p:sldId id="333" r:id="rId46"/>
    <p:sldId id="295" r:id="rId47"/>
    <p:sldId id="298" r:id="rId48"/>
    <p:sldId id="296" r:id="rId49"/>
    <p:sldId id="321" r:id="rId50"/>
    <p:sldId id="337"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8" d="100"/>
          <a:sy n="68" d="100"/>
        </p:scale>
        <p:origin x="90" y="-1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8A692C-F48F-47CF-BC5A-26EB7D949118}" type="datetimeFigureOut">
              <a:rPr lang="en-US" smtClean="0"/>
              <a:t>11/26/2023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2062116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8A692C-F48F-47CF-BC5A-26EB7D949118}" type="datetimeFigureOut">
              <a:rPr lang="en-US" smtClean="0"/>
              <a:t>11/26/2023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3926686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8A692C-F48F-47CF-BC5A-26EB7D949118}" type="datetimeFigureOut">
              <a:rPr lang="en-US" smtClean="0"/>
              <a:t>11/26/2023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728072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8A692C-F48F-47CF-BC5A-26EB7D949118}" type="datetimeFigureOut">
              <a:rPr lang="en-US" smtClean="0"/>
              <a:t>11/26/2023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38546854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8A692C-F48F-47CF-BC5A-26EB7D949118}" type="datetimeFigureOut">
              <a:rPr lang="en-US" smtClean="0"/>
              <a:t>11/26/2023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338529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38A692C-F48F-47CF-BC5A-26EB7D949118}" type="datetimeFigureOut">
              <a:rPr lang="en-US" smtClean="0"/>
              <a:t>11/26/2023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382391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38A692C-F48F-47CF-BC5A-26EB7D949118}" type="datetimeFigureOut">
              <a:rPr lang="en-US" smtClean="0"/>
              <a:t>11/26/2023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12869478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38A692C-F48F-47CF-BC5A-26EB7D949118}" type="datetimeFigureOut">
              <a:rPr lang="en-US" smtClean="0"/>
              <a:t>11/26/2023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25993560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8A692C-F48F-47CF-BC5A-26EB7D949118}" type="datetimeFigureOut">
              <a:rPr lang="en-US" smtClean="0"/>
              <a:t>11/26/2023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21216505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38A692C-F48F-47CF-BC5A-26EB7D949118}" type="datetimeFigureOut">
              <a:rPr lang="en-US" smtClean="0"/>
              <a:t>11/26/2023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10838604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38A692C-F48F-47CF-BC5A-26EB7D949118}" type="datetimeFigureOut">
              <a:rPr lang="en-US" smtClean="0"/>
              <a:t>11/26/2023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21862067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8A692C-F48F-47CF-BC5A-26EB7D949118}" type="datetimeFigureOut">
              <a:rPr lang="en-US" smtClean="0"/>
              <a:t>11/26/2023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6AA788-858A-4143-9D52-C2238F2C156C}" type="slidenum">
              <a:rPr lang="en-US" smtClean="0"/>
              <a:t>‹#›</a:t>
            </a:fld>
            <a:endParaRPr lang="en-US"/>
          </a:p>
        </p:txBody>
      </p:sp>
    </p:spTree>
    <p:extLst>
      <p:ext uri="{BB962C8B-B14F-4D97-AF65-F5344CB8AC3E}">
        <p14:creationId xmlns:p14="http://schemas.microsoft.com/office/powerpoint/2010/main" val="2078945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20477" y="1936999"/>
            <a:ext cx="8648938" cy="3058869"/>
          </a:xfrm>
          <a:prstGeom prst="rect">
            <a:avLst/>
          </a:prstGeom>
        </p:spPr>
        <p:txBody>
          <a:bodyPr vert="horz" wrap="square" lIns="0" tIns="11766" rIns="0" bIns="0" rtlCol="0" anchor="ctr">
            <a:spAutoFit/>
          </a:bodyPr>
          <a:lstStyle/>
          <a:p>
            <a:pPr algn="ctr"/>
            <a:r>
              <a:rPr lang="en-US" b="1" dirty="0">
                <a:latin typeface="Times New Roman" panose="02020603050405020304" pitchFamily="18" charset="0"/>
                <a:cs typeface="Times New Roman" panose="02020603050405020304" pitchFamily="18" charset="0"/>
              </a:rPr>
              <a:t>INTEGRATED ACADEMIC STUDIES</a:t>
            </a:r>
            <a:br>
              <a:rPr lang="en-US" b="1" dirty="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OF MEDICINE</a:t>
            </a:r>
            <a:r>
              <a:rPr lang="en-US" b="1" dirty="0"/>
              <a:t/>
            </a:r>
            <a:br>
              <a:rPr lang="en-US" b="1" dirty="0"/>
            </a:br>
            <a:r>
              <a:rPr lang="en-US" dirty="0" smtClean="0"/>
              <a:t/>
            </a:r>
            <a:br>
              <a:rPr lang="en-US" dirty="0" smtClean="0"/>
            </a:br>
            <a:endParaRPr dirty="0">
              <a:solidFill>
                <a:srgbClr val="000000"/>
              </a:solidFill>
            </a:endParaRPr>
          </a:p>
        </p:txBody>
      </p:sp>
      <p:sp>
        <p:nvSpPr>
          <p:cNvPr id="3" name="object 3"/>
          <p:cNvSpPr txBox="1"/>
          <p:nvPr/>
        </p:nvSpPr>
        <p:spPr>
          <a:xfrm>
            <a:off x="3851461" y="3979388"/>
            <a:ext cx="3682253" cy="1423562"/>
          </a:xfrm>
          <a:prstGeom prst="rect">
            <a:avLst/>
          </a:prstGeom>
        </p:spPr>
        <p:txBody>
          <a:bodyPr vert="horz" wrap="square" lIns="0" tIns="11206" rIns="0" bIns="0" rtlCol="0">
            <a:spAutoFit/>
          </a:bodyPr>
          <a:lstStyle/>
          <a:p>
            <a:pPr algn="ctr">
              <a:spcBef>
                <a:spcPts val="88"/>
              </a:spcBef>
            </a:pPr>
            <a:r>
              <a:rPr lang="en-US" sz="2118" spc="-4" dirty="0">
                <a:latin typeface="Times New Roman"/>
                <a:cs typeface="Times New Roman"/>
              </a:rPr>
              <a:t>9</a:t>
            </a:r>
            <a:r>
              <a:rPr lang="en-US" sz="2118" spc="-4" baseline="30000" dirty="0" smtClean="0">
                <a:latin typeface="Times New Roman"/>
                <a:cs typeface="Times New Roman"/>
              </a:rPr>
              <a:t>th</a:t>
            </a:r>
            <a:r>
              <a:rPr lang="en-US" sz="2118" spc="-4" dirty="0" smtClean="0">
                <a:latin typeface="Times New Roman"/>
                <a:cs typeface="Times New Roman"/>
              </a:rPr>
              <a:t> semester</a:t>
            </a:r>
            <a:endParaRPr sz="2118" dirty="0">
              <a:latin typeface="Times New Roman"/>
              <a:cs typeface="Times New Roman"/>
            </a:endParaRPr>
          </a:p>
          <a:p>
            <a:pPr>
              <a:lnSpc>
                <a:spcPct val="100000"/>
              </a:lnSpc>
            </a:pPr>
            <a:endParaRPr sz="2294" dirty="0">
              <a:latin typeface="Times New Roman"/>
              <a:cs typeface="Times New Roman"/>
            </a:endParaRPr>
          </a:p>
          <a:p>
            <a:pPr>
              <a:spcBef>
                <a:spcPts val="35"/>
              </a:spcBef>
            </a:pPr>
            <a:endParaRPr sz="2647" dirty="0">
              <a:latin typeface="Times New Roman"/>
              <a:cs typeface="Times New Roman"/>
            </a:endParaRPr>
          </a:p>
          <a:p>
            <a:pPr algn="ctr">
              <a:lnSpc>
                <a:spcPct val="100000"/>
              </a:lnSpc>
            </a:pPr>
            <a:r>
              <a:rPr lang="en-US" sz="2118" b="1" spc="-40" dirty="0" smtClean="0">
                <a:latin typeface="Times New Roman"/>
                <a:cs typeface="Times New Roman"/>
              </a:rPr>
              <a:t>SURGICAL PATHOLOGY</a:t>
            </a:r>
            <a:endParaRPr lang="en-US" sz="2118" dirty="0">
              <a:latin typeface="Times New Roman"/>
              <a:cs typeface="Times New Roman"/>
            </a:endParaRPr>
          </a:p>
        </p:txBody>
      </p:sp>
      <p:pic>
        <p:nvPicPr>
          <p:cNvPr id="4" name="object 4"/>
          <p:cNvPicPr/>
          <p:nvPr/>
        </p:nvPicPr>
        <p:blipFill>
          <a:blip r:embed="rId2" cstate="print"/>
          <a:stretch>
            <a:fillRect/>
          </a:stretch>
        </p:blipFill>
        <p:spPr>
          <a:xfrm>
            <a:off x="5247154" y="229721"/>
            <a:ext cx="806824" cy="1291478"/>
          </a:xfrm>
          <a:prstGeom prst="rect">
            <a:avLst/>
          </a:prstGeom>
        </p:spPr>
      </p:pic>
    </p:spTree>
    <p:extLst>
      <p:ext uri="{BB962C8B-B14F-4D97-AF65-F5344CB8AC3E}">
        <p14:creationId xmlns:p14="http://schemas.microsoft.com/office/powerpoint/2010/main" val="36905601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1"/>
          <p:cNvSpPr txBox="1">
            <a:spLocks/>
          </p:cNvSpPr>
          <p:nvPr/>
        </p:nvSpPr>
        <p:spPr>
          <a:xfrm>
            <a:off x="5723123" y="620485"/>
            <a:ext cx="6468877" cy="114458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spc="-40" dirty="0">
                <a:solidFill>
                  <a:srgbClr val="C00000"/>
                </a:solidFill>
                <a:latin typeface="Times New Roman"/>
                <a:cs typeface="Times New Roman"/>
              </a:rPr>
              <a:t> </a:t>
            </a:r>
            <a:r>
              <a:rPr lang="en-US" sz="2000" spc="-40" dirty="0" smtClean="0">
                <a:latin typeface="Times New Roman"/>
                <a:cs typeface="Times New Roman"/>
              </a:rPr>
              <a:t>Macroscopic appearance of </a:t>
            </a:r>
            <a:r>
              <a:rPr lang="en-US" sz="2000" spc="-40" dirty="0" err="1" smtClean="0">
                <a:latin typeface="Times New Roman"/>
                <a:cs typeface="Times New Roman"/>
              </a:rPr>
              <a:t>nonmesothelial</a:t>
            </a:r>
            <a:r>
              <a:rPr lang="en-US" sz="2000" spc="-40" dirty="0" smtClean="0">
                <a:latin typeface="Times New Roman"/>
                <a:cs typeface="Times New Roman"/>
              </a:rPr>
              <a:t> cancer of the pleura</a:t>
            </a:r>
          </a:p>
        </p:txBody>
      </p:sp>
      <p:pic>
        <p:nvPicPr>
          <p:cNvPr id="7" name="Picture 6"/>
          <p:cNvPicPr>
            <a:picLocks noChangeAspect="1"/>
          </p:cNvPicPr>
          <p:nvPr/>
        </p:nvPicPr>
        <p:blipFill>
          <a:blip r:embed="rId3"/>
          <a:stretch>
            <a:fillRect/>
          </a:stretch>
        </p:blipFill>
        <p:spPr>
          <a:xfrm>
            <a:off x="6443003" y="1765073"/>
            <a:ext cx="4910797" cy="4411889"/>
          </a:xfrm>
          <a:prstGeom prst="rect">
            <a:avLst/>
          </a:prstGeom>
        </p:spPr>
      </p:pic>
      <p:pic>
        <p:nvPicPr>
          <p:cNvPr id="5" name="Picture 4"/>
          <p:cNvPicPr>
            <a:picLocks noChangeAspect="1"/>
          </p:cNvPicPr>
          <p:nvPr/>
        </p:nvPicPr>
        <p:blipFill>
          <a:blip r:embed="rId4"/>
          <a:stretch>
            <a:fillRect/>
          </a:stretch>
        </p:blipFill>
        <p:spPr>
          <a:xfrm>
            <a:off x="915907" y="1765073"/>
            <a:ext cx="4910797" cy="4411889"/>
          </a:xfrm>
          <a:prstGeom prst="rect">
            <a:avLst/>
          </a:prstGeom>
        </p:spPr>
      </p:pic>
      <p:sp>
        <p:nvSpPr>
          <p:cNvPr id="10" name="Title 1"/>
          <p:cNvSpPr txBox="1">
            <a:spLocks/>
          </p:cNvSpPr>
          <p:nvPr/>
        </p:nvSpPr>
        <p:spPr>
          <a:xfrm>
            <a:off x="637904" y="620485"/>
            <a:ext cx="6468877" cy="114458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spc="-40" dirty="0">
                <a:solidFill>
                  <a:srgbClr val="C00000"/>
                </a:solidFill>
                <a:latin typeface="Times New Roman"/>
                <a:cs typeface="Times New Roman"/>
              </a:rPr>
              <a:t> </a:t>
            </a:r>
            <a:r>
              <a:rPr lang="en-US" sz="2000" spc="-40" dirty="0" smtClean="0">
                <a:latin typeface="Times New Roman"/>
                <a:cs typeface="Times New Roman"/>
              </a:rPr>
              <a:t>Macroscopic appearance of </a:t>
            </a:r>
            <a:r>
              <a:rPr lang="en-US" sz="2000" spc="-40" dirty="0" err="1" smtClean="0">
                <a:latin typeface="Times New Roman"/>
                <a:cs typeface="Times New Roman"/>
              </a:rPr>
              <a:t>SqCC</a:t>
            </a:r>
            <a:r>
              <a:rPr lang="en-US" sz="2000" spc="-40" dirty="0" smtClean="0">
                <a:latin typeface="Times New Roman"/>
                <a:cs typeface="Times New Roman"/>
              </a:rPr>
              <a:t> of the lung</a:t>
            </a:r>
          </a:p>
        </p:txBody>
      </p:sp>
    </p:spTree>
    <p:extLst>
      <p:ext uri="{BB962C8B-B14F-4D97-AF65-F5344CB8AC3E}">
        <p14:creationId xmlns:p14="http://schemas.microsoft.com/office/powerpoint/2010/main" val="26432019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Tree>
    <p:extLst>
      <p:ext uri="{BB962C8B-B14F-4D97-AF65-F5344CB8AC3E}">
        <p14:creationId xmlns:p14="http://schemas.microsoft.com/office/powerpoint/2010/main" val="4684976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Tree>
    <p:extLst>
      <p:ext uri="{BB962C8B-B14F-4D97-AF65-F5344CB8AC3E}">
        <p14:creationId xmlns:p14="http://schemas.microsoft.com/office/powerpoint/2010/main" val="23128252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Tree>
    <p:extLst>
      <p:ext uri="{BB962C8B-B14F-4D97-AF65-F5344CB8AC3E}">
        <p14:creationId xmlns:p14="http://schemas.microsoft.com/office/powerpoint/2010/main" val="22213782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40136433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3824808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984610"/>
          </a:xfrm>
        </p:spPr>
      </p:pic>
    </p:spTree>
    <p:extLst>
      <p:ext uri="{BB962C8B-B14F-4D97-AF65-F5344CB8AC3E}">
        <p14:creationId xmlns:p14="http://schemas.microsoft.com/office/powerpoint/2010/main" val="28759329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19597647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5" name="Content Placeholder 4"/>
          <p:cNvSpPr>
            <a:spLocks noGrp="1"/>
          </p:cNvSpPr>
          <p:nvPr>
            <p:ph idx="1"/>
          </p:nvPr>
        </p:nvSpPr>
        <p:spPr/>
        <p:txBody>
          <a:bodyPr/>
          <a:lstStyle/>
          <a:p>
            <a:endParaRPr lang="en-US" dirty="0"/>
          </a:p>
        </p:txBody>
      </p:sp>
      <p:pic>
        <p:nvPicPr>
          <p:cNvPr id="6" name="Picture 5"/>
          <p:cNvPicPr>
            <a:picLocks noChangeAspect="1"/>
          </p:cNvPicPr>
          <p:nvPr/>
        </p:nvPicPr>
        <p:blipFill>
          <a:blip r:embed="rId2"/>
          <a:stretch>
            <a:fillRect/>
          </a:stretch>
        </p:blipFill>
        <p:spPr>
          <a:xfrm>
            <a:off x="0" y="0"/>
            <a:ext cx="12192000" cy="6991643"/>
          </a:xfrm>
          <a:prstGeom prst="rect">
            <a:avLst/>
          </a:prstGeom>
        </p:spPr>
      </p:pic>
    </p:spTree>
    <p:extLst>
      <p:ext uri="{BB962C8B-B14F-4D97-AF65-F5344CB8AC3E}">
        <p14:creationId xmlns:p14="http://schemas.microsoft.com/office/powerpoint/2010/main" val="28017428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25697576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0" y="5104267"/>
            <a:ext cx="9144000" cy="1655762"/>
          </a:xfrm>
        </p:spPr>
        <p:txBody>
          <a:bodyPr/>
          <a:lstStyle/>
          <a:p>
            <a:r>
              <a:rPr lang="en-US" b="1" dirty="0" smtClean="0">
                <a:solidFill>
                  <a:srgbClr val="002060"/>
                </a:solidFill>
              </a:rPr>
              <a:t>Ass. Prof. Milena </a:t>
            </a:r>
            <a:r>
              <a:rPr lang="en-US" b="1" dirty="0" err="1" smtClean="0">
                <a:solidFill>
                  <a:srgbClr val="002060"/>
                </a:solidFill>
              </a:rPr>
              <a:t>Vuletic</a:t>
            </a:r>
            <a:endParaRPr lang="en-US" b="1" dirty="0">
              <a:solidFill>
                <a:srgbClr val="00206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6" name="Title 1"/>
          <p:cNvSpPr>
            <a:spLocks noGrp="1"/>
          </p:cNvSpPr>
          <p:nvPr>
            <p:ph type="ctrTitle"/>
          </p:nvPr>
        </p:nvSpPr>
        <p:spPr>
          <a:xfrm>
            <a:off x="1631576" y="2235200"/>
            <a:ext cx="9144000" cy="2387600"/>
          </a:xfrm>
        </p:spPr>
        <p:txBody>
          <a:bodyPr>
            <a:normAutofit/>
          </a:bodyPr>
          <a:lstStyle/>
          <a:p>
            <a:r>
              <a:rPr lang="en-US" sz="5200" b="1" spc="-40" dirty="0" smtClean="0">
                <a:solidFill>
                  <a:srgbClr val="002060"/>
                </a:solidFill>
                <a:latin typeface="Times New Roman"/>
                <a:cs typeface="Times New Roman"/>
              </a:rPr>
              <a:t>Surgical Pathology</a:t>
            </a:r>
            <a:r>
              <a:rPr lang="en-US" sz="5200" b="1" dirty="0" smtClean="0">
                <a:solidFill>
                  <a:srgbClr val="002060"/>
                </a:solidFill>
                <a:latin typeface="Times New Roman"/>
                <a:cs typeface="Times New Roman"/>
              </a:rPr>
              <a:t/>
            </a:r>
            <a:br>
              <a:rPr lang="en-US" sz="5200" b="1" dirty="0" smtClean="0">
                <a:solidFill>
                  <a:srgbClr val="002060"/>
                </a:solidFill>
                <a:latin typeface="Times New Roman"/>
                <a:cs typeface="Times New Roman"/>
              </a:rPr>
            </a:br>
            <a:r>
              <a:rPr lang="sr-Latn-RS" sz="5200" b="1" dirty="0" smtClean="0">
                <a:solidFill>
                  <a:srgbClr val="002060"/>
                </a:solidFill>
                <a:latin typeface="Times New Roman"/>
                <a:cs typeface="Times New Roman"/>
              </a:rPr>
              <a:t>o</a:t>
            </a:r>
            <a:r>
              <a:rPr lang="en-US" sz="5200" b="1" dirty="0" smtClean="0">
                <a:solidFill>
                  <a:srgbClr val="002060"/>
                </a:solidFill>
                <a:latin typeface="Times New Roman"/>
                <a:cs typeface="Times New Roman"/>
              </a:rPr>
              <a:t>f</a:t>
            </a:r>
            <a:r>
              <a:rPr lang="sr-Latn-RS" sz="5200" b="1" dirty="0" smtClean="0">
                <a:solidFill>
                  <a:srgbClr val="002060"/>
                </a:solidFill>
                <a:latin typeface="Times New Roman"/>
                <a:cs typeface="Times New Roman"/>
              </a:rPr>
              <a:t> Lungs And Pleura</a:t>
            </a:r>
            <a:endParaRPr lang="en-US" sz="5200" b="1" dirty="0">
              <a:solidFill>
                <a:srgbClr val="002060"/>
              </a:solidFill>
            </a:endParaRPr>
          </a:p>
        </p:txBody>
      </p:sp>
      <p:sp>
        <p:nvSpPr>
          <p:cNvPr id="7" name="Subtitle 2"/>
          <p:cNvSpPr txBox="1">
            <a:spLocks/>
          </p:cNvSpPr>
          <p:nvPr/>
        </p:nvSpPr>
        <p:spPr>
          <a:xfrm>
            <a:off x="8686800" y="5683705"/>
            <a:ext cx="3505200" cy="97258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dirty="0" smtClean="0">
                <a:solidFill>
                  <a:srgbClr val="002060"/>
                </a:solidFill>
                <a:latin typeface="Times New Roman" panose="02020603050405020304" pitchFamily="18" charset="0"/>
                <a:cs typeface="Times New Roman" panose="02020603050405020304" pitchFamily="18" charset="0"/>
              </a:rPr>
              <a:t>Ass Prof. Milena Vuletic</a:t>
            </a:r>
            <a:endParaRPr lang="en-US"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327971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9859426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Tree>
    <p:extLst>
      <p:ext uri="{BB962C8B-B14F-4D97-AF65-F5344CB8AC3E}">
        <p14:creationId xmlns:p14="http://schemas.microsoft.com/office/powerpoint/2010/main" val="20044101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30868238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38924951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20631029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7999"/>
          </a:xfrm>
        </p:spPr>
      </p:pic>
    </p:spTree>
    <p:extLst>
      <p:ext uri="{BB962C8B-B14F-4D97-AF65-F5344CB8AC3E}">
        <p14:creationId xmlns:p14="http://schemas.microsoft.com/office/powerpoint/2010/main" val="12343770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7999"/>
          </a:xfrm>
        </p:spPr>
      </p:pic>
    </p:spTree>
    <p:extLst>
      <p:ext uri="{BB962C8B-B14F-4D97-AF65-F5344CB8AC3E}">
        <p14:creationId xmlns:p14="http://schemas.microsoft.com/office/powerpoint/2010/main" val="26938842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51058"/>
            <a:ext cx="10515600" cy="1325563"/>
          </a:xfrm>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7999"/>
          </a:xfrm>
        </p:spPr>
      </p:pic>
    </p:spTree>
    <p:extLst>
      <p:ext uri="{BB962C8B-B14F-4D97-AF65-F5344CB8AC3E}">
        <p14:creationId xmlns:p14="http://schemas.microsoft.com/office/powerpoint/2010/main" val="2136158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Tree>
    <p:extLst>
      <p:ext uri="{BB962C8B-B14F-4D97-AF65-F5344CB8AC3E}">
        <p14:creationId xmlns:p14="http://schemas.microsoft.com/office/powerpoint/2010/main" val="30199715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7999"/>
          </a:xfrm>
        </p:spPr>
      </p:pic>
    </p:spTree>
    <p:extLst>
      <p:ext uri="{BB962C8B-B14F-4D97-AF65-F5344CB8AC3E}">
        <p14:creationId xmlns:p14="http://schemas.microsoft.com/office/powerpoint/2010/main" val="41390500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0" y="5104267"/>
            <a:ext cx="9144000" cy="1655762"/>
          </a:xfrm>
        </p:spPr>
        <p:txBody>
          <a:bodyPr/>
          <a:lstStyle/>
          <a:p>
            <a:r>
              <a:rPr lang="en-US" b="1" dirty="0" smtClean="0">
                <a:solidFill>
                  <a:srgbClr val="002060"/>
                </a:solidFill>
              </a:rPr>
              <a:t>Ass. Prof. Milena </a:t>
            </a:r>
            <a:r>
              <a:rPr lang="en-US" b="1" dirty="0" err="1" smtClean="0">
                <a:solidFill>
                  <a:srgbClr val="002060"/>
                </a:solidFill>
              </a:rPr>
              <a:t>Vuletic</a:t>
            </a:r>
            <a:endParaRPr lang="en-US" b="1" dirty="0">
              <a:solidFill>
                <a:srgbClr val="00206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8" name="Title 1"/>
          <p:cNvSpPr txBox="1">
            <a:spLocks/>
          </p:cNvSpPr>
          <p:nvPr/>
        </p:nvSpPr>
        <p:spPr>
          <a:xfrm>
            <a:off x="1631576" y="2235200"/>
            <a:ext cx="9144000" cy="238760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r-Latn-RS" b="1" spc="-40" dirty="0" smtClean="0">
                <a:solidFill>
                  <a:srgbClr val="002060"/>
                </a:solidFill>
                <a:latin typeface="Times New Roman"/>
                <a:cs typeface="Times New Roman"/>
              </a:rPr>
              <a:t>Pathology of  Lung Cancer</a:t>
            </a:r>
            <a:endParaRPr lang="en-US" b="1" dirty="0">
              <a:solidFill>
                <a:srgbClr val="002060"/>
              </a:solidFill>
            </a:endParaRPr>
          </a:p>
        </p:txBody>
      </p:sp>
    </p:spTree>
    <p:extLst>
      <p:ext uri="{BB962C8B-B14F-4D97-AF65-F5344CB8AC3E}">
        <p14:creationId xmlns:p14="http://schemas.microsoft.com/office/powerpoint/2010/main" val="23219709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7999"/>
          </a:xfrm>
        </p:spPr>
      </p:pic>
    </p:spTree>
    <p:extLst>
      <p:ext uri="{BB962C8B-B14F-4D97-AF65-F5344CB8AC3E}">
        <p14:creationId xmlns:p14="http://schemas.microsoft.com/office/powerpoint/2010/main" val="20214564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7999"/>
          </a:xfrm>
        </p:spPr>
      </p:pic>
    </p:spTree>
    <p:extLst>
      <p:ext uri="{BB962C8B-B14F-4D97-AF65-F5344CB8AC3E}">
        <p14:creationId xmlns:p14="http://schemas.microsoft.com/office/powerpoint/2010/main" val="33669786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42821591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Tree>
    <p:extLst>
      <p:ext uri="{BB962C8B-B14F-4D97-AF65-F5344CB8AC3E}">
        <p14:creationId xmlns:p14="http://schemas.microsoft.com/office/powerpoint/2010/main" val="10362652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27803477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18164279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7999"/>
          </a:xfrm>
        </p:spPr>
      </p:pic>
    </p:spTree>
    <p:extLst>
      <p:ext uri="{BB962C8B-B14F-4D97-AF65-F5344CB8AC3E}">
        <p14:creationId xmlns:p14="http://schemas.microsoft.com/office/powerpoint/2010/main" val="15478490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858000"/>
          </a:xfrm>
        </p:spPr>
      </p:pic>
    </p:spTree>
    <p:extLst>
      <p:ext uri="{BB962C8B-B14F-4D97-AF65-F5344CB8AC3E}">
        <p14:creationId xmlns:p14="http://schemas.microsoft.com/office/powerpoint/2010/main" val="16141382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191999" cy="6858000"/>
          </a:xfrm>
        </p:spPr>
      </p:pic>
    </p:spTree>
    <p:extLst>
      <p:ext uri="{BB962C8B-B14F-4D97-AF65-F5344CB8AC3E}">
        <p14:creationId xmlns:p14="http://schemas.microsoft.com/office/powerpoint/2010/main" val="41639626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11251195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0" y="5104267"/>
            <a:ext cx="9144000" cy="1655762"/>
          </a:xfrm>
        </p:spPr>
        <p:txBody>
          <a:bodyPr/>
          <a:lstStyle/>
          <a:p>
            <a:r>
              <a:rPr lang="en-US" b="1" dirty="0" smtClean="0">
                <a:solidFill>
                  <a:srgbClr val="002060"/>
                </a:solidFill>
              </a:rPr>
              <a:t>Ass. Prof. Milena </a:t>
            </a:r>
            <a:r>
              <a:rPr lang="en-US" b="1" dirty="0" err="1" smtClean="0">
                <a:solidFill>
                  <a:srgbClr val="002060"/>
                </a:solidFill>
              </a:rPr>
              <a:t>Vuletic</a:t>
            </a:r>
            <a:endParaRPr lang="en-US" b="1" dirty="0">
              <a:solidFill>
                <a:srgbClr val="00206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6" name="Title 1"/>
          <p:cNvSpPr>
            <a:spLocks noGrp="1"/>
          </p:cNvSpPr>
          <p:nvPr>
            <p:ph type="ctrTitle"/>
          </p:nvPr>
        </p:nvSpPr>
        <p:spPr>
          <a:xfrm>
            <a:off x="1069873" y="2235200"/>
            <a:ext cx="4220584" cy="2387600"/>
          </a:xfrm>
        </p:spPr>
        <p:txBody>
          <a:bodyPr>
            <a:normAutofit fontScale="90000"/>
          </a:bodyPr>
          <a:lstStyle/>
          <a:p>
            <a:pPr algn="just">
              <a:lnSpc>
                <a:spcPct val="100000"/>
              </a:lnSpc>
            </a:pPr>
            <a:r>
              <a:rPr lang="en-US" sz="2200" dirty="0" smtClean="0">
                <a:latin typeface="Times New Roman" panose="02020603050405020304" pitchFamily="18" charset="0"/>
                <a:cs typeface="Times New Roman" panose="02020603050405020304" pitchFamily="18" charset="0"/>
              </a:rPr>
              <a:t>Lung </a:t>
            </a:r>
            <a:r>
              <a:rPr lang="en-US" sz="2200" dirty="0">
                <a:latin typeface="Times New Roman" panose="02020603050405020304" pitchFamily="18" charset="0"/>
                <a:cs typeface="Times New Roman" panose="02020603050405020304" pitchFamily="18" charset="0"/>
              </a:rPr>
              <a:t>cancer is one of the most frequently diagnosed cancers and the leading cause of cancer-related deaths worldwide with an estimated 2 million new cases and </a:t>
            </a:r>
            <a:r>
              <a:rPr lang="en-US" sz="2200" dirty="0" smtClean="0">
                <a:latin typeface="Times New Roman" panose="02020603050405020304" pitchFamily="18" charset="0"/>
                <a:cs typeface="Times New Roman" panose="02020603050405020304" pitchFamily="18" charset="0"/>
              </a:rPr>
              <a:t>1</a:t>
            </a:r>
            <a:r>
              <a:rPr lang="sr-Latn-RS" sz="2200" dirty="0" smtClean="0">
                <a:latin typeface="Times New Roman" panose="02020603050405020304" pitchFamily="18" charset="0"/>
                <a:cs typeface="Times New Roman" panose="02020603050405020304" pitchFamily="18" charset="0"/>
              </a:rPr>
              <a:t>.</a:t>
            </a:r>
            <a:r>
              <a:rPr lang="en-US" sz="2200" dirty="0" smtClean="0">
                <a:latin typeface="Times New Roman" panose="02020603050405020304" pitchFamily="18" charset="0"/>
                <a:cs typeface="Times New Roman" panose="02020603050405020304" pitchFamily="18" charset="0"/>
              </a:rPr>
              <a:t>76 </a:t>
            </a:r>
            <a:r>
              <a:rPr lang="en-US" sz="2200" dirty="0">
                <a:latin typeface="Times New Roman" panose="02020603050405020304" pitchFamily="18" charset="0"/>
                <a:cs typeface="Times New Roman" panose="02020603050405020304" pitchFamily="18" charset="0"/>
              </a:rPr>
              <a:t>million deaths per year. Substantial improvements in our understanding of disease biology, application of predictive biomarkers, and refinements in treatment have led to remarkable progress in the past two decades and transformed outcomes for many </a:t>
            </a:r>
            <a:r>
              <a:rPr lang="en-US" sz="2200" dirty="0" smtClean="0">
                <a:latin typeface="Times New Roman" panose="02020603050405020304" pitchFamily="18" charset="0"/>
                <a:cs typeface="Times New Roman" panose="02020603050405020304" pitchFamily="18" charset="0"/>
              </a:rPr>
              <a:t>patients.</a:t>
            </a:r>
            <a:endParaRPr lang="en-US" sz="2200" b="1" dirty="0">
              <a:latin typeface="Times New Roman" panose="02020603050405020304" pitchFamily="18" charset="0"/>
              <a:cs typeface="Times New Roman" panose="02020603050405020304" pitchFamily="18" charset="0"/>
            </a:endParaRPr>
          </a:p>
        </p:txBody>
      </p:sp>
      <p:sp>
        <p:nvSpPr>
          <p:cNvPr id="2" name="Rectangle 1"/>
          <p:cNvSpPr/>
          <p:nvPr/>
        </p:nvSpPr>
        <p:spPr>
          <a:xfrm>
            <a:off x="6665128" y="848759"/>
            <a:ext cx="4477489" cy="3785652"/>
          </a:xfrm>
          <a:prstGeom prst="rect">
            <a:avLst/>
          </a:prstGeom>
        </p:spPr>
        <p:txBody>
          <a:bodyPr wrap="square">
            <a:spAutoFit/>
          </a:bodyPr>
          <a:lstStyle/>
          <a:p>
            <a:pPr algn="just"/>
            <a:r>
              <a:rPr lang="en-US" sz="2000" b="0" i="0" dirty="0" smtClean="0">
                <a:solidFill>
                  <a:srgbClr val="212121"/>
                </a:solidFill>
                <a:effectLst/>
                <a:latin typeface="Times New Roman" panose="02020603050405020304" pitchFamily="18" charset="0"/>
                <a:cs typeface="Times New Roman" panose="02020603050405020304" pitchFamily="18" charset="0"/>
              </a:rPr>
              <a:t>It is categorized into two main histological groups: small cell lung carcinoma (SCLC, 15% of all lung cancers) and non-SCLC (NSCLC, 85% of all lung cancers). NSCLCs are generally subcategorized into adenocarcinoma, squamous cell carcinoma (</a:t>
            </a:r>
            <a:r>
              <a:rPr lang="en-US" sz="2000" b="0" i="0" dirty="0" err="1" smtClean="0">
                <a:solidFill>
                  <a:srgbClr val="212121"/>
                </a:solidFill>
                <a:effectLst/>
                <a:latin typeface="Times New Roman" panose="02020603050405020304" pitchFamily="18" charset="0"/>
                <a:cs typeface="Times New Roman" panose="02020603050405020304" pitchFamily="18" charset="0"/>
              </a:rPr>
              <a:t>SqCC</a:t>
            </a:r>
            <a:r>
              <a:rPr lang="en-US" sz="2000" b="0" i="0" dirty="0" smtClean="0">
                <a:solidFill>
                  <a:srgbClr val="212121"/>
                </a:solidFill>
                <a:effectLst/>
                <a:latin typeface="Times New Roman" panose="02020603050405020304" pitchFamily="18" charset="0"/>
                <a:cs typeface="Times New Roman" panose="02020603050405020304" pitchFamily="18" charset="0"/>
              </a:rPr>
              <a:t>), and large cell carcinoma. Accumulating evidence suggests that lung cancer represents a group of histologically and molecularly heterogeneous diseases even within the same histological subtype</a:t>
            </a:r>
            <a:r>
              <a:rPr lang="sr-Latn-RS" sz="2000" b="0" i="0" dirty="0" smtClean="0">
                <a:solidFill>
                  <a:srgbClr val="212121"/>
                </a:solidFill>
                <a:effectLst/>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sp>
        <p:nvSpPr>
          <p:cNvPr id="5" name="Rectangle 4"/>
          <p:cNvSpPr/>
          <p:nvPr/>
        </p:nvSpPr>
        <p:spPr>
          <a:xfrm>
            <a:off x="1177195" y="4968718"/>
            <a:ext cx="9837612" cy="1015663"/>
          </a:xfrm>
          <a:prstGeom prst="rect">
            <a:avLst/>
          </a:prstGeom>
        </p:spPr>
        <p:txBody>
          <a:bodyPr wrap="square">
            <a:spAutoFit/>
          </a:bodyPr>
          <a:lstStyle/>
          <a:p>
            <a:pPr algn="just"/>
            <a:r>
              <a:rPr lang="en-US" sz="2000" b="0" i="0" dirty="0" smtClean="0">
                <a:solidFill>
                  <a:srgbClr val="212121"/>
                </a:solidFill>
                <a:effectLst/>
                <a:latin typeface="Times New Roman" panose="02020603050405020304" pitchFamily="18" charset="0"/>
                <a:cs typeface="Times New Roman" panose="02020603050405020304" pitchFamily="18" charset="0"/>
              </a:rPr>
              <a:t>The histopathological classification of lung cancer has recently been revised and published as the 20</a:t>
            </a:r>
            <a:r>
              <a:rPr lang="sr-Latn-RS" sz="2000" b="0" i="0" dirty="0" smtClean="0">
                <a:solidFill>
                  <a:srgbClr val="212121"/>
                </a:solidFill>
                <a:effectLst/>
                <a:latin typeface="Times New Roman" panose="02020603050405020304" pitchFamily="18" charset="0"/>
                <a:cs typeface="Times New Roman" panose="02020603050405020304" pitchFamily="18" charset="0"/>
              </a:rPr>
              <a:t>21</a:t>
            </a:r>
            <a:r>
              <a:rPr lang="en-US" sz="2000" b="0" i="0" dirty="0" smtClean="0">
                <a:solidFill>
                  <a:srgbClr val="212121"/>
                </a:solidFill>
                <a:effectLst/>
                <a:latin typeface="Times New Roman" panose="02020603050405020304" pitchFamily="18" charset="0"/>
                <a:cs typeface="Times New Roman" panose="02020603050405020304" pitchFamily="18" charset="0"/>
              </a:rPr>
              <a:t> WHO classification. Several major revisions were made in this classification to reflect recent discoveries related to the molecular pathology of lung cancer.</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028642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28200089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23553954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12244905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Tree>
    <p:extLst>
      <p:ext uri="{BB962C8B-B14F-4D97-AF65-F5344CB8AC3E}">
        <p14:creationId xmlns:p14="http://schemas.microsoft.com/office/powerpoint/2010/main" val="35760452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1"/>
          <p:cNvSpPr txBox="1">
            <a:spLocks/>
          </p:cNvSpPr>
          <p:nvPr/>
        </p:nvSpPr>
        <p:spPr>
          <a:xfrm>
            <a:off x="199209" y="620485"/>
            <a:ext cx="6344194" cy="5617029"/>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300" b="1" spc="-40" dirty="0" smtClean="0">
                <a:solidFill>
                  <a:srgbClr val="C00000"/>
                </a:solidFill>
                <a:latin typeface="Times New Roman"/>
                <a:cs typeface="Times New Roman"/>
              </a:rPr>
              <a:t>Who needs a lung operation?</a:t>
            </a:r>
          </a:p>
          <a:p>
            <a:endParaRPr lang="en-US" sz="2400" b="1" spc="-40" dirty="0" smtClean="0">
              <a:solidFill>
                <a:srgbClr val="002060"/>
              </a:solidFill>
              <a:latin typeface="Times New Roman"/>
              <a:cs typeface="Times New Roman"/>
            </a:endParaRPr>
          </a:p>
          <a:p>
            <a:r>
              <a:rPr lang="en-US" sz="2500" b="1" spc="-40" dirty="0" smtClean="0">
                <a:solidFill>
                  <a:srgbClr val="002060"/>
                </a:solidFill>
                <a:latin typeface="Times New Roman"/>
                <a:cs typeface="Times New Roman"/>
              </a:rPr>
              <a:t>The main reason for having an lung operation is to remove a lung nodule or tumor. Other reasons include:</a:t>
            </a:r>
          </a:p>
          <a:p>
            <a:endParaRPr lang="en-US" sz="2400" b="1" spc="-40" dirty="0">
              <a:solidFill>
                <a:srgbClr val="002060"/>
              </a:solidFill>
              <a:latin typeface="Times New Roman"/>
              <a:cs typeface="Times New Roman"/>
            </a:endParaRPr>
          </a:p>
          <a:p>
            <a:endParaRPr lang="en-US" sz="2400" b="1" spc="-40" dirty="0" smtClean="0">
              <a:solidFill>
                <a:srgbClr val="002060"/>
              </a:solidFill>
              <a:latin typeface="Times New Roman"/>
              <a:cs typeface="Times New Roman"/>
            </a:endParaRPr>
          </a:p>
          <a:p>
            <a:pPr marL="571500" indent="-571500">
              <a:buFont typeface="Arial" panose="020B0604020202020204" pitchFamily="34" charset="0"/>
              <a:buChar char="•"/>
            </a:pPr>
            <a:r>
              <a:rPr lang="en-US" sz="2500" b="1" spc="-40" dirty="0" smtClean="0">
                <a:solidFill>
                  <a:srgbClr val="002060"/>
                </a:solidFill>
                <a:latin typeface="Times New Roman"/>
                <a:cs typeface="Times New Roman"/>
              </a:rPr>
              <a:t>An abnormal X ray</a:t>
            </a:r>
          </a:p>
          <a:p>
            <a:pPr marL="571500" indent="-571500">
              <a:buFont typeface="Arial" panose="020B0604020202020204" pitchFamily="34" charset="0"/>
              <a:buChar char="•"/>
            </a:pPr>
            <a:r>
              <a:rPr lang="en-US" sz="2500" b="1" spc="-40" dirty="0" smtClean="0">
                <a:solidFill>
                  <a:srgbClr val="002060"/>
                </a:solidFill>
                <a:latin typeface="Times New Roman"/>
                <a:cs typeface="Times New Roman"/>
              </a:rPr>
              <a:t>Treatment of infection or scarring around the lung</a:t>
            </a:r>
          </a:p>
          <a:p>
            <a:pPr marL="571500" indent="-571500">
              <a:buFont typeface="Arial" panose="020B0604020202020204" pitchFamily="34" charset="0"/>
              <a:buChar char="•"/>
            </a:pPr>
            <a:r>
              <a:rPr lang="en-US" sz="2500" b="1" spc="-40" dirty="0" smtClean="0">
                <a:solidFill>
                  <a:srgbClr val="002060"/>
                </a:solidFill>
                <a:latin typeface="Times New Roman"/>
                <a:cs typeface="Times New Roman"/>
              </a:rPr>
              <a:t>Removal of sections of the lung that are diseased</a:t>
            </a:r>
          </a:p>
          <a:p>
            <a:r>
              <a:rPr lang="en-US" sz="2400" b="1" spc="-40" dirty="0" smtClean="0">
                <a:solidFill>
                  <a:srgbClr val="002060"/>
                </a:solidFill>
                <a:latin typeface="Times New Roman"/>
                <a:cs typeface="Times New Roman"/>
              </a:rPr>
              <a:t> </a:t>
            </a:r>
            <a:endParaRPr lang="en-US" sz="2400" b="1" dirty="0">
              <a:solidFill>
                <a:srgbClr val="002060"/>
              </a:solidFill>
            </a:endParaRPr>
          </a:p>
        </p:txBody>
      </p:sp>
      <p:pic>
        <p:nvPicPr>
          <p:cNvPr id="9"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413863" y="1332411"/>
            <a:ext cx="5590902" cy="4905103"/>
          </a:xfrm>
        </p:spPr>
      </p:pic>
    </p:spTree>
    <p:extLst>
      <p:ext uri="{BB962C8B-B14F-4D97-AF65-F5344CB8AC3E}">
        <p14:creationId xmlns:p14="http://schemas.microsoft.com/office/powerpoint/2010/main" val="442920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1"/>
          <p:cNvSpPr txBox="1">
            <a:spLocks/>
          </p:cNvSpPr>
          <p:nvPr/>
        </p:nvSpPr>
        <p:spPr>
          <a:xfrm>
            <a:off x="838199" y="620486"/>
            <a:ext cx="10515601" cy="143532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US" sz="3300" b="1" spc="-40" dirty="0">
                <a:latin typeface="Times New Roman"/>
                <a:cs typeface="Times New Roman"/>
              </a:rPr>
              <a:t>I</a:t>
            </a:r>
            <a:r>
              <a:rPr lang="en-US" sz="3300" b="1" spc="-40" dirty="0" smtClean="0">
                <a:latin typeface="Times New Roman"/>
                <a:cs typeface="Times New Roman"/>
              </a:rPr>
              <a:t>n addition to malignant processes in the lungs, there are also minimally invasive surgical treatments that are used in the treatment of non-neoplastic lung diseases.</a:t>
            </a:r>
            <a:endParaRPr lang="en-US" sz="2400" b="1" dirty="0"/>
          </a:p>
        </p:txBody>
      </p:sp>
      <p:sp>
        <p:nvSpPr>
          <p:cNvPr id="3" name="Content Placeholder 2"/>
          <p:cNvSpPr>
            <a:spLocks noGrp="1"/>
          </p:cNvSpPr>
          <p:nvPr>
            <p:ph idx="1"/>
          </p:nvPr>
        </p:nvSpPr>
        <p:spPr>
          <a:xfrm>
            <a:off x="838199" y="2259024"/>
            <a:ext cx="10515600" cy="3554371"/>
          </a:xfrm>
        </p:spPr>
        <p:txBody>
          <a:bodyPr/>
          <a:lstStyle/>
          <a:p>
            <a:pPr algn="just"/>
            <a:r>
              <a:rPr lang="en-US" dirty="0">
                <a:latin typeface="Times New Roman" panose="02020603050405020304" pitchFamily="18" charset="0"/>
                <a:cs typeface="Times New Roman" panose="02020603050405020304" pitchFamily="18" charset="0"/>
              </a:rPr>
              <a:t>C</a:t>
            </a:r>
            <a:r>
              <a:rPr lang="en-US" dirty="0" smtClean="0">
                <a:latin typeface="Times New Roman" panose="02020603050405020304" pitchFamily="18" charset="0"/>
                <a:cs typeface="Times New Roman" panose="02020603050405020304" pitchFamily="18" charset="0"/>
              </a:rPr>
              <a:t>hronic obstructive pulmonary diseases, in addition to conservative therapeutic support, also include some of those techniques that are applied if it is determined by bronchoscopy that only one segment of the lung parenchyma is damaged and that the disease has not spread to the rest of the lung parenchyma, that the person is not a smoker, and that it has not developed right heart failure</a:t>
            </a:r>
            <a:endParaRPr lang="en-US" dirty="0">
              <a:latin typeface="Times New Roman" panose="02020603050405020304" pitchFamily="18" charset="0"/>
              <a:cs typeface="Times New Roman" panose="02020603050405020304" pitchFamily="18" charset="0"/>
            </a:endParaRPr>
          </a:p>
        </p:txBody>
      </p:sp>
      <p:sp>
        <p:nvSpPr>
          <p:cNvPr id="5" name="Oval 4"/>
          <p:cNvSpPr/>
          <p:nvPr/>
        </p:nvSpPr>
        <p:spPr>
          <a:xfrm>
            <a:off x="8001586" y="5331656"/>
            <a:ext cx="4037428" cy="1041009"/>
          </a:xfrm>
          <a:prstGeom prst="ellipse">
            <a:avLst/>
          </a:prstGeom>
          <a:solidFill>
            <a:srgbClr val="C0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latin typeface="Times New Roman" panose="02020603050405020304" pitchFamily="18" charset="0"/>
                <a:cs typeface="Times New Roman" panose="02020603050405020304" pitchFamily="18" charset="0"/>
              </a:rPr>
              <a:t>LVR</a:t>
            </a:r>
            <a:endParaRPr lang="en-US" sz="4000" b="1" dirty="0">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3"/>
          <a:stretch>
            <a:fillRect/>
          </a:stretch>
        </p:blipFill>
        <p:spPr>
          <a:xfrm>
            <a:off x="0" y="4670474"/>
            <a:ext cx="7848600" cy="2187526"/>
          </a:xfrm>
          <a:prstGeom prst="rect">
            <a:avLst/>
          </a:prstGeom>
        </p:spPr>
      </p:pic>
    </p:spTree>
    <p:extLst>
      <p:ext uri="{BB962C8B-B14F-4D97-AF65-F5344CB8AC3E}">
        <p14:creationId xmlns:p14="http://schemas.microsoft.com/office/powerpoint/2010/main" val="5039354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6105378" cy="6858000"/>
          </a:xfrm>
        </p:spPr>
      </p:pic>
      <p:pic>
        <p:nvPicPr>
          <p:cNvPr id="6"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5378" y="1"/>
            <a:ext cx="6086622" cy="6858000"/>
          </a:xfrm>
          <a:prstGeom prst="rect">
            <a:avLst/>
          </a:prstGeom>
        </p:spPr>
      </p:pic>
    </p:spTree>
    <p:extLst>
      <p:ext uri="{BB962C8B-B14F-4D97-AF65-F5344CB8AC3E}">
        <p14:creationId xmlns:p14="http://schemas.microsoft.com/office/powerpoint/2010/main" val="424553838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65034"/>
          </a:xfrm>
        </p:spPr>
      </p:pic>
    </p:spTree>
    <p:extLst>
      <p:ext uri="{BB962C8B-B14F-4D97-AF65-F5344CB8AC3E}">
        <p14:creationId xmlns:p14="http://schemas.microsoft.com/office/powerpoint/2010/main" val="2442510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2591"/>
            <a:ext cx="12192000" cy="6933542"/>
          </a:xfrm>
          <a:prstGeom prst="rect">
            <a:avLst/>
          </a:prstGeom>
        </p:spPr>
      </p:pic>
      <p:sp>
        <p:nvSpPr>
          <p:cNvPr id="6" name="Content Placeholder 5"/>
          <p:cNvSpPr>
            <a:spLocks noGrp="1"/>
          </p:cNvSpPr>
          <p:nvPr>
            <p:ph idx="1"/>
          </p:nvPr>
        </p:nvSpPr>
        <p:spPr>
          <a:xfrm>
            <a:off x="1676400" y="0"/>
            <a:ext cx="10515600" cy="4351338"/>
          </a:xfrm>
        </p:spPr>
        <p:txBody>
          <a:bodyPr/>
          <a:lstStyle/>
          <a:p>
            <a:endParaRPr lang="en-US" dirty="0"/>
          </a:p>
        </p:txBody>
      </p:sp>
    </p:spTree>
    <p:extLst>
      <p:ext uri="{BB962C8B-B14F-4D97-AF65-F5344CB8AC3E}">
        <p14:creationId xmlns:p14="http://schemas.microsoft.com/office/powerpoint/2010/main" val="47722935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502" y="-91440"/>
            <a:ext cx="12192000" cy="6949440"/>
          </a:xfrm>
          <a:prstGeom prst="rect">
            <a:avLst/>
          </a:prstGeom>
        </p:spPr>
      </p:pic>
    </p:spTree>
    <p:extLst>
      <p:ext uri="{BB962C8B-B14F-4D97-AF65-F5344CB8AC3E}">
        <p14:creationId xmlns:p14="http://schemas.microsoft.com/office/powerpoint/2010/main" val="25043156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p:cNvSpPr>
            <a:spLocks noGrp="1"/>
          </p:cNvSpPr>
          <p:nvPr>
            <p:ph type="subTitle" idx="1"/>
          </p:nvPr>
        </p:nvSpPr>
        <p:spPr/>
        <p:txBody>
          <a:bodyPr/>
          <a:lstStyle/>
          <a:p>
            <a:endParaRPr lang="en-US"/>
          </a:p>
        </p:txBody>
      </p:sp>
      <p:graphicFrame>
        <p:nvGraphicFramePr>
          <p:cNvPr id="10" name="Table 9"/>
          <p:cNvGraphicFramePr>
            <a:graphicFrameLocks noGrp="1"/>
          </p:cNvGraphicFramePr>
          <p:nvPr>
            <p:extLst>
              <p:ext uri="{D42A27DB-BD31-4B8C-83A1-F6EECF244321}">
                <p14:modId xmlns:p14="http://schemas.microsoft.com/office/powerpoint/2010/main" val="2287015174"/>
              </p:ext>
            </p:extLst>
          </p:nvPr>
        </p:nvGraphicFramePr>
        <p:xfrm>
          <a:off x="152400" y="0"/>
          <a:ext cx="12039600" cy="2682240"/>
        </p:xfrm>
        <a:graphic>
          <a:graphicData uri="http://schemas.openxmlformats.org/drawingml/2006/table">
            <a:tbl>
              <a:tblPr/>
              <a:tblGrid>
                <a:gridCol w="6019800">
                  <a:extLst>
                    <a:ext uri="{9D8B030D-6E8A-4147-A177-3AD203B41FA5}">
                      <a16:colId xmlns:a16="http://schemas.microsoft.com/office/drawing/2014/main" val="153260616"/>
                    </a:ext>
                  </a:extLst>
                </a:gridCol>
                <a:gridCol w="6019800">
                  <a:extLst>
                    <a:ext uri="{9D8B030D-6E8A-4147-A177-3AD203B41FA5}">
                      <a16:colId xmlns:a16="http://schemas.microsoft.com/office/drawing/2014/main" val="3237106717"/>
                    </a:ext>
                  </a:extLst>
                </a:gridCol>
              </a:tblGrid>
              <a:tr h="290649">
                <a:tc>
                  <a:txBody>
                    <a:bodyPr/>
                    <a:lstStyle/>
                    <a:p>
                      <a:pPr algn="l" fontAlgn="t"/>
                      <a:r>
                        <a:rPr lang="en-US" sz="1600" b="0" dirty="0">
                          <a:effectLst/>
                          <a:latin typeface="Times New Roman" panose="02020603050405020304" pitchFamily="18" charset="0"/>
                          <a:cs typeface="Times New Roman" panose="02020603050405020304" pitchFamily="18" charset="0"/>
                        </a:rPr>
                        <a:t>Adenocarcinoma</a:t>
                      </a:r>
                    </a:p>
                  </a:txBody>
                  <a:tcPr>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Large cell carcinoma</a:t>
                      </a:r>
                    </a:p>
                  </a:txBody>
                  <a:tcPr>
                    <a:lnL>
                      <a:noFill/>
                    </a:lnL>
                    <a:lnR>
                      <a:noFill/>
                    </a:lnR>
                    <a:lnT>
                      <a:noFill/>
                    </a:lnT>
                    <a:lnB>
                      <a:noFill/>
                    </a:lnB>
                    <a:solidFill>
                      <a:srgbClr val="FFFCF0"/>
                    </a:solidFill>
                  </a:tcPr>
                </a:tc>
                <a:extLst>
                  <a:ext uri="{0D108BD9-81ED-4DB2-BD59-A6C34878D82A}">
                    <a16:rowId xmlns:a16="http://schemas.microsoft.com/office/drawing/2014/main" val="4113336526"/>
                  </a:ext>
                </a:extLst>
              </a:tr>
              <a:tr h="290649">
                <a:tc>
                  <a:txBody>
                    <a:bodyPr/>
                    <a:lstStyle/>
                    <a:p>
                      <a:pPr algn="l" fontAlgn="t"/>
                      <a:r>
                        <a:rPr lang="en-US" sz="1600" b="0" dirty="0">
                          <a:effectLst/>
                          <a:latin typeface="Times New Roman" panose="02020603050405020304" pitchFamily="18" charset="0"/>
                          <a:cs typeface="Times New Roman" panose="02020603050405020304" pitchFamily="18" charset="0"/>
                        </a:rPr>
                        <a:t> </a:t>
                      </a:r>
                      <a:r>
                        <a:rPr lang="en-US" sz="1600" b="0" dirty="0" err="1">
                          <a:effectLst/>
                          <a:latin typeface="Times New Roman" panose="02020603050405020304" pitchFamily="18" charset="0"/>
                          <a:cs typeface="Times New Roman" panose="02020603050405020304" pitchFamily="18" charset="0"/>
                        </a:rPr>
                        <a:t>Lepidic</a:t>
                      </a:r>
                      <a:r>
                        <a:rPr lang="en-US" sz="1600" b="0" dirty="0">
                          <a:effectLst/>
                          <a:latin typeface="Times New Roman" panose="02020603050405020304" pitchFamily="18" charset="0"/>
                          <a:cs typeface="Times New Roman" panose="02020603050405020304" pitchFamily="18" charset="0"/>
                        </a:rPr>
                        <a:t> adenocarcinoma</a:t>
                      </a:r>
                    </a:p>
                  </a:txBody>
                  <a:tcPr>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Adenosquamous carcinoma</a:t>
                      </a:r>
                    </a:p>
                  </a:txBody>
                  <a:tcPr>
                    <a:lnL>
                      <a:noFill/>
                    </a:lnL>
                    <a:lnR>
                      <a:noFill/>
                    </a:lnR>
                    <a:lnT>
                      <a:noFill/>
                    </a:lnT>
                    <a:lnB>
                      <a:noFill/>
                    </a:lnB>
                    <a:solidFill>
                      <a:srgbClr val="FFFCF0"/>
                    </a:solidFill>
                  </a:tcPr>
                </a:tc>
                <a:extLst>
                  <a:ext uri="{0D108BD9-81ED-4DB2-BD59-A6C34878D82A}">
                    <a16:rowId xmlns:a16="http://schemas.microsoft.com/office/drawing/2014/main" val="3367714195"/>
                  </a:ext>
                </a:extLst>
              </a:tr>
              <a:tr h="290649">
                <a:tc>
                  <a:txBody>
                    <a:bodyPr/>
                    <a:lstStyle/>
                    <a:p>
                      <a:pPr algn="l" fontAlgn="t"/>
                      <a:r>
                        <a:rPr lang="en-US" sz="1600" b="0" dirty="0">
                          <a:effectLst/>
                          <a:latin typeface="Times New Roman" panose="02020603050405020304" pitchFamily="18" charset="0"/>
                          <a:cs typeface="Times New Roman" panose="02020603050405020304" pitchFamily="18" charset="0"/>
                        </a:rPr>
                        <a:t> Acinar adenocarcinoma</a:t>
                      </a:r>
                    </a:p>
                  </a:txBody>
                  <a:tcPr>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Pleomorphic carcinoma</a:t>
                      </a:r>
                    </a:p>
                  </a:txBody>
                  <a:tcPr>
                    <a:lnL>
                      <a:noFill/>
                    </a:lnL>
                    <a:lnR>
                      <a:noFill/>
                    </a:lnR>
                    <a:lnT>
                      <a:noFill/>
                    </a:lnT>
                    <a:lnB>
                      <a:noFill/>
                    </a:lnB>
                    <a:solidFill>
                      <a:srgbClr val="FFFCF0"/>
                    </a:solidFill>
                  </a:tcPr>
                </a:tc>
                <a:extLst>
                  <a:ext uri="{0D108BD9-81ED-4DB2-BD59-A6C34878D82A}">
                    <a16:rowId xmlns:a16="http://schemas.microsoft.com/office/drawing/2014/main" val="618402510"/>
                  </a:ext>
                </a:extLst>
              </a:tr>
              <a:tr h="290649">
                <a:tc>
                  <a:txBody>
                    <a:bodyPr/>
                    <a:lstStyle/>
                    <a:p>
                      <a:pPr algn="l" fontAlgn="t"/>
                      <a:r>
                        <a:rPr lang="en-US" sz="1600" b="0" dirty="0">
                          <a:effectLst/>
                          <a:latin typeface="Times New Roman" panose="02020603050405020304" pitchFamily="18" charset="0"/>
                          <a:cs typeface="Times New Roman" panose="02020603050405020304" pitchFamily="18" charset="0"/>
                        </a:rPr>
                        <a:t> Papillary adenocarcinoma</a:t>
                      </a:r>
                    </a:p>
                  </a:txBody>
                  <a:tcPr>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Spindle cell carcinoma</a:t>
                      </a:r>
                    </a:p>
                  </a:txBody>
                  <a:tcPr>
                    <a:lnL>
                      <a:noFill/>
                    </a:lnL>
                    <a:lnR>
                      <a:noFill/>
                    </a:lnR>
                    <a:lnT>
                      <a:noFill/>
                    </a:lnT>
                    <a:lnB>
                      <a:noFill/>
                    </a:lnB>
                    <a:solidFill>
                      <a:srgbClr val="FFFCF0"/>
                    </a:solidFill>
                  </a:tcPr>
                </a:tc>
                <a:extLst>
                  <a:ext uri="{0D108BD9-81ED-4DB2-BD59-A6C34878D82A}">
                    <a16:rowId xmlns:a16="http://schemas.microsoft.com/office/drawing/2014/main" val="2743699065"/>
                  </a:ext>
                </a:extLst>
              </a:tr>
              <a:tr h="290649">
                <a:tc>
                  <a:txBody>
                    <a:bodyPr/>
                    <a:lstStyle/>
                    <a:p>
                      <a:pPr algn="l" fontAlgn="t"/>
                      <a:r>
                        <a:rPr lang="en-US" sz="1600" b="0" dirty="0">
                          <a:effectLst/>
                          <a:latin typeface="Times New Roman" panose="02020603050405020304" pitchFamily="18" charset="0"/>
                          <a:cs typeface="Times New Roman" panose="02020603050405020304" pitchFamily="18" charset="0"/>
                        </a:rPr>
                        <a:t> </a:t>
                      </a:r>
                      <a:r>
                        <a:rPr lang="en-US" sz="1600" b="0" dirty="0" err="1">
                          <a:effectLst/>
                          <a:latin typeface="Times New Roman" panose="02020603050405020304" pitchFamily="18" charset="0"/>
                          <a:cs typeface="Times New Roman" panose="02020603050405020304" pitchFamily="18" charset="0"/>
                        </a:rPr>
                        <a:t>Micropapillary</a:t>
                      </a:r>
                      <a:r>
                        <a:rPr lang="en-US" sz="1600" b="0" dirty="0">
                          <a:effectLst/>
                          <a:latin typeface="Times New Roman" panose="02020603050405020304" pitchFamily="18" charset="0"/>
                          <a:cs typeface="Times New Roman" panose="02020603050405020304" pitchFamily="18" charset="0"/>
                        </a:rPr>
                        <a:t> adenocarcinoma</a:t>
                      </a:r>
                    </a:p>
                  </a:txBody>
                  <a:tcPr>
                    <a:lnL>
                      <a:noFill/>
                    </a:lnL>
                    <a:lnR>
                      <a:noFill/>
                    </a:lnR>
                    <a:lnT>
                      <a:noFill/>
                    </a:lnT>
                    <a:lnB>
                      <a:noFill/>
                    </a:lnB>
                    <a:solidFill>
                      <a:srgbClr val="FFFCF0"/>
                    </a:solidFill>
                  </a:tcPr>
                </a:tc>
                <a:tc>
                  <a:txBody>
                    <a:bodyPr/>
                    <a:lstStyle/>
                    <a:p>
                      <a:pPr algn="l" fontAlgn="t"/>
                      <a:r>
                        <a:rPr lang="en-US" sz="1600" b="0" dirty="0">
                          <a:effectLst/>
                          <a:latin typeface="Times New Roman" panose="02020603050405020304" pitchFamily="18" charset="0"/>
                          <a:cs typeface="Times New Roman" panose="02020603050405020304" pitchFamily="18" charset="0"/>
                        </a:rPr>
                        <a:t>Giant cell carcinoma</a:t>
                      </a:r>
                    </a:p>
                  </a:txBody>
                  <a:tcPr>
                    <a:lnL>
                      <a:noFill/>
                    </a:lnL>
                    <a:lnR>
                      <a:noFill/>
                    </a:lnR>
                    <a:lnT>
                      <a:noFill/>
                    </a:lnT>
                    <a:lnB>
                      <a:noFill/>
                    </a:lnB>
                    <a:solidFill>
                      <a:srgbClr val="FFFCF0"/>
                    </a:solidFill>
                  </a:tcPr>
                </a:tc>
                <a:extLst>
                  <a:ext uri="{0D108BD9-81ED-4DB2-BD59-A6C34878D82A}">
                    <a16:rowId xmlns:a16="http://schemas.microsoft.com/office/drawing/2014/main" val="906261551"/>
                  </a:ext>
                </a:extLst>
              </a:tr>
              <a:tr h="290649">
                <a:tc>
                  <a:txBody>
                    <a:bodyPr/>
                    <a:lstStyle/>
                    <a:p>
                      <a:pPr algn="l" fontAlgn="t"/>
                      <a:r>
                        <a:rPr lang="en-US" sz="1600" b="0" dirty="0">
                          <a:effectLst/>
                          <a:latin typeface="Times New Roman" panose="02020603050405020304" pitchFamily="18" charset="0"/>
                          <a:cs typeface="Times New Roman" panose="02020603050405020304" pitchFamily="18" charset="0"/>
                        </a:rPr>
                        <a:t> Solid adenocarcinoma</a:t>
                      </a:r>
                    </a:p>
                  </a:txBody>
                  <a:tcPr>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Carcinosarcoma</a:t>
                      </a:r>
                    </a:p>
                  </a:txBody>
                  <a:tcPr>
                    <a:lnL>
                      <a:noFill/>
                    </a:lnL>
                    <a:lnR>
                      <a:noFill/>
                    </a:lnR>
                    <a:lnT>
                      <a:noFill/>
                    </a:lnT>
                    <a:lnB>
                      <a:noFill/>
                    </a:lnB>
                    <a:solidFill>
                      <a:srgbClr val="FFFCF0"/>
                    </a:solidFill>
                  </a:tcPr>
                </a:tc>
                <a:extLst>
                  <a:ext uri="{0D108BD9-81ED-4DB2-BD59-A6C34878D82A}">
                    <a16:rowId xmlns:a16="http://schemas.microsoft.com/office/drawing/2014/main" val="2216016963"/>
                  </a:ext>
                </a:extLst>
              </a:tr>
              <a:tr h="290649">
                <a:tc>
                  <a:txBody>
                    <a:bodyPr/>
                    <a:lstStyle/>
                    <a:p>
                      <a:pPr algn="l" fontAlgn="t"/>
                      <a:r>
                        <a:rPr lang="en-US" sz="1600" b="0" dirty="0">
                          <a:effectLst/>
                          <a:latin typeface="Times New Roman" panose="02020603050405020304" pitchFamily="18" charset="0"/>
                          <a:cs typeface="Times New Roman" panose="02020603050405020304" pitchFamily="18" charset="0"/>
                        </a:rPr>
                        <a:t> Variants of adenocarcinoma</a:t>
                      </a:r>
                    </a:p>
                  </a:txBody>
                  <a:tcPr>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Pulmonary blastoma</a:t>
                      </a:r>
                    </a:p>
                  </a:txBody>
                  <a:tcPr>
                    <a:lnL>
                      <a:noFill/>
                    </a:lnL>
                    <a:lnR>
                      <a:noFill/>
                    </a:lnR>
                    <a:lnT>
                      <a:noFill/>
                    </a:lnT>
                    <a:lnB>
                      <a:noFill/>
                    </a:lnB>
                    <a:solidFill>
                      <a:srgbClr val="FFFCF0"/>
                    </a:solidFill>
                  </a:tcPr>
                </a:tc>
                <a:extLst>
                  <a:ext uri="{0D108BD9-81ED-4DB2-BD59-A6C34878D82A}">
                    <a16:rowId xmlns:a16="http://schemas.microsoft.com/office/drawing/2014/main" val="1657292730"/>
                  </a:ext>
                </a:extLst>
              </a:tr>
              <a:tr h="290649">
                <a:tc>
                  <a:txBody>
                    <a:bodyPr/>
                    <a:lstStyle/>
                    <a:p>
                      <a:pPr algn="l" fontAlgn="t"/>
                      <a:r>
                        <a:rPr lang="en-US" sz="1600" b="0" dirty="0">
                          <a:effectLst/>
                          <a:latin typeface="Times New Roman" panose="02020603050405020304" pitchFamily="18" charset="0"/>
                          <a:cs typeface="Times New Roman" panose="02020603050405020304" pitchFamily="18" charset="0"/>
                        </a:rPr>
                        <a:t> Invasive mucinous adenocarcinoma</a:t>
                      </a:r>
                    </a:p>
                  </a:txBody>
                  <a:tcPr>
                    <a:lnL>
                      <a:noFill/>
                    </a:lnL>
                    <a:lnR>
                      <a:noFill/>
                    </a:lnR>
                    <a:lnT>
                      <a:noFill/>
                    </a:lnT>
                    <a:lnB>
                      <a:noFill/>
                    </a:lnB>
                    <a:solidFill>
                      <a:srgbClr val="FFFCF0"/>
                    </a:solidFill>
                  </a:tcPr>
                </a:tc>
                <a:tc>
                  <a:txBody>
                    <a:bodyPr/>
                    <a:lstStyle/>
                    <a:p>
                      <a:pPr algn="l" fontAlgn="t"/>
                      <a:r>
                        <a:rPr lang="en-US" sz="1600" b="0" dirty="0">
                          <a:effectLst/>
                          <a:latin typeface="Times New Roman" panose="02020603050405020304" pitchFamily="18" charset="0"/>
                          <a:cs typeface="Times New Roman" panose="02020603050405020304" pitchFamily="18" charset="0"/>
                        </a:rPr>
                        <a:t>Other and unclassified carcinomas</a:t>
                      </a:r>
                    </a:p>
                  </a:txBody>
                  <a:tcPr>
                    <a:lnL>
                      <a:noFill/>
                    </a:lnL>
                    <a:lnR>
                      <a:noFill/>
                    </a:lnR>
                    <a:lnT>
                      <a:noFill/>
                    </a:lnT>
                    <a:lnB>
                      <a:noFill/>
                    </a:lnB>
                    <a:solidFill>
                      <a:srgbClr val="FFFCF0"/>
                    </a:solidFill>
                  </a:tcPr>
                </a:tc>
                <a:extLst>
                  <a:ext uri="{0D108BD9-81ED-4DB2-BD59-A6C34878D82A}">
                    <a16:rowId xmlns:a16="http://schemas.microsoft.com/office/drawing/2014/main" val="1823737724"/>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1726173684"/>
              </p:ext>
            </p:extLst>
          </p:nvPr>
        </p:nvGraphicFramePr>
        <p:xfrm>
          <a:off x="152400" y="2682239"/>
          <a:ext cx="12039600" cy="4175758"/>
        </p:xfrm>
        <a:graphic>
          <a:graphicData uri="http://schemas.openxmlformats.org/drawingml/2006/table">
            <a:tbl>
              <a:tblPr/>
              <a:tblGrid>
                <a:gridCol w="6019800">
                  <a:extLst>
                    <a:ext uri="{9D8B030D-6E8A-4147-A177-3AD203B41FA5}">
                      <a16:colId xmlns:a16="http://schemas.microsoft.com/office/drawing/2014/main" val="1350884766"/>
                    </a:ext>
                  </a:extLst>
                </a:gridCol>
                <a:gridCol w="6019800">
                  <a:extLst>
                    <a:ext uri="{9D8B030D-6E8A-4147-A177-3AD203B41FA5}">
                      <a16:colId xmlns:a16="http://schemas.microsoft.com/office/drawing/2014/main" val="3260931706"/>
                    </a:ext>
                  </a:extLst>
                </a:gridCol>
              </a:tblGrid>
              <a:tr h="526992">
                <a:tc>
                  <a:txBody>
                    <a:bodyPr/>
                    <a:lstStyle/>
                    <a:p>
                      <a:pPr algn="l" fontAlgn="t"/>
                      <a:r>
                        <a:rPr lang="en-US" sz="1600" b="0">
                          <a:effectLst/>
                          <a:latin typeface="Times New Roman" panose="02020603050405020304" pitchFamily="18" charset="0"/>
                          <a:cs typeface="Times New Roman" panose="02020603050405020304" pitchFamily="18" charset="0"/>
                        </a:rPr>
                        <a:t>Mixed invasive mucinous and non-mucinous adenocarcinoma</a:t>
                      </a:r>
                    </a:p>
                  </a:txBody>
                  <a:tcPr marL="85320" marR="85320" marT="42660" marB="42660">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Lymphoepithelioma-like carcinoma</a:t>
                      </a:r>
                    </a:p>
                  </a:txBody>
                  <a:tcPr marL="85320" marR="85320" marT="42660" marB="42660">
                    <a:lnL>
                      <a:noFill/>
                    </a:lnL>
                    <a:lnR>
                      <a:noFill/>
                    </a:lnR>
                    <a:lnT>
                      <a:noFill/>
                    </a:lnT>
                    <a:lnB>
                      <a:noFill/>
                    </a:lnB>
                    <a:solidFill>
                      <a:srgbClr val="FFFCF0"/>
                    </a:solidFill>
                  </a:tcPr>
                </a:tc>
                <a:extLst>
                  <a:ext uri="{0D108BD9-81ED-4DB2-BD59-A6C34878D82A}">
                    <a16:rowId xmlns:a16="http://schemas.microsoft.com/office/drawing/2014/main" val="1678750643"/>
                  </a:ext>
                </a:extLst>
              </a:tr>
              <a:tr h="331706">
                <a:tc>
                  <a:txBody>
                    <a:bodyPr/>
                    <a:lstStyle/>
                    <a:p>
                      <a:pPr algn="l" fontAlgn="t"/>
                      <a:r>
                        <a:rPr lang="en-US" sz="1600" b="0" dirty="0">
                          <a:effectLst/>
                          <a:latin typeface="Times New Roman" panose="02020603050405020304" pitchFamily="18" charset="0"/>
                          <a:cs typeface="Times New Roman" panose="02020603050405020304" pitchFamily="18" charset="0"/>
                        </a:rPr>
                        <a:t> Colloid adenocarcinoma</a:t>
                      </a:r>
                    </a:p>
                  </a:txBody>
                  <a:tcPr marL="85320" marR="85320" marT="42660" marB="42660">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NUT carcinoma</a:t>
                      </a:r>
                    </a:p>
                  </a:txBody>
                  <a:tcPr marL="85320" marR="85320" marT="42660" marB="42660">
                    <a:lnL>
                      <a:noFill/>
                    </a:lnL>
                    <a:lnR>
                      <a:noFill/>
                    </a:lnR>
                    <a:lnT>
                      <a:noFill/>
                    </a:lnT>
                    <a:lnB>
                      <a:noFill/>
                    </a:lnB>
                    <a:solidFill>
                      <a:srgbClr val="FFFCF0"/>
                    </a:solidFill>
                  </a:tcPr>
                </a:tc>
                <a:extLst>
                  <a:ext uri="{0D108BD9-81ED-4DB2-BD59-A6C34878D82A}">
                    <a16:rowId xmlns:a16="http://schemas.microsoft.com/office/drawing/2014/main" val="79799160"/>
                  </a:ext>
                </a:extLst>
              </a:tr>
              <a:tr h="331706">
                <a:tc>
                  <a:txBody>
                    <a:bodyPr/>
                    <a:lstStyle/>
                    <a:p>
                      <a:pPr algn="l" fontAlgn="t"/>
                      <a:r>
                        <a:rPr lang="en-US" sz="1600" b="0">
                          <a:effectLst/>
                          <a:latin typeface="Times New Roman" panose="02020603050405020304" pitchFamily="18" charset="0"/>
                          <a:cs typeface="Times New Roman" panose="02020603050405020304" pitchFamily="18" charset="0"/>
                        </a:rPr>
                        <a:t> Fetal adenocarcinoma</a:t>
                      </a:r>
                    </a:p>
                  </a:txBody>
                  <a:tcPr marL="85320" marR="85320" marT="42660" marB="42660">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Salivary gland-type tumors</a:t>
                      </a:r>
                    </a:p>
                  </a:txBody>
                  <a:tcPr marL="85320" marR="85320" marT="42660" marB="42660">
                    <a:lnL>
                      <a:noFill/>
                    </a:lnL>
                    <a:lnR>
                      <a:noFill/>
                    </a:lnR>
                    <a:lnT>
                      <a:noFill/>
                    </a:lnT>
                    <a:lnB>
                      <a:noFill/>
                    </a:lnB>
                    <a:solidFill>
                      <a:srgbClr val="FFFCF0"/>
                    </a:solidFill>
                  </a:tcPr>
                </a:tc>
                <a:extLst>
                  <a:ext uri="{0D108BD9-81ED-4DB2-BD59-A6C34878D82A}">
                    <a16:rowId xmlns:a16="http://schemas.microsoft.com/office/drawing/2014/main" val="3558475120"/>
                  </a:ext>
                </a:extLst>
              </a:tr>
              <a:tr h="331706">
                <a:tc>
                  <a:txBody>
                    <a:bodyPr/>
                    <a:lstStyle/>
                    <a:p>
                      <a:pPr algn="l" fontAlgn="t"/>
                      <a:r>
                        <a:rPr lang="en-US" sz="1600" b="0">
                          <a:effectLst/>
                          <a:latin typeface="Times New Roman" panose="02020603050405020304" pitchFamily="18" charset="0"/>
                          <a:cs typeface="Times New Roman" panose="02020603050405020304" pitchFamily="18" charset="0"/>
                        </a:rPr>
                        <a:t> Enteric adenocarcinoma</a:t>
                      </a:r>
                    </a:p>
                  </a:txBody>
                  <a:tcPr marL="85320" marR="85320" marT="42660" marB="42660">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Mucoepidermoid carcinoma</a:t>
                      </a:r>
                    </a:p>
                  </a:txBody>
                  <a:tcPr marL="85320" marR="85320" marT="42660" marB="42660">
                    <a:lnL>
                      <a:noFill/>
                    </a:lnL>
                    <a:lnR>
                      <a:noFill/>
                    </a:lnR>
                    <a:lnT>
                      <a:noFill/>
                    </a:lnT>
                    <a:lnB>
                      <a:noFill/>
                    </a:lnB>
                    <a:solidFill>
                      <a:srgbClr val="FFFCF0"/>
                    </a:solidFill>
                  </a:tcPr>
                </a:tc>
                <a:extLst>
                  <a:ext uri="{0D108BD9-81ED-4DB2-BD59-A6C34878D82A}">
                    <a16:rowId xmlns:a16="http://schemas.microsoft.com/office/drawing/2014/main" val="341764640"/>
                  </a:ext>
                </a:extLst>
              </a:tr>
              <a:tr h="331706">
                <a:tc>
                  <a:txBody>
                    <a:bodyPr/>
                    <a:lstStyle/>
                    <a:p>
                      <a:pPr algn="l" fontAlgn="t"/>
                      <a:r>
                        <a:rPr lang="en-US" sz="1600" b="0">
                          <a:effectLst/>
                          <a:latin typeface="Times New Roman" panose="02020603050405020304" pitchFamily="18" charset="0"/>
                          <a:cs typeface="Times New Roman" panose="02020603050405020304" pitchFamily="18" charset="0"/>
                        </a:rPr>
                        <a:t> Minimally invasive adenocarcinoma</a:t>
                      </a:r>
                    </a:p>
                  </a:txBody>
                  <a:tcPr marL="85320" marR="85320" marT="42660" marB="42660">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Adenoid cystic carcinoma</a:t>
                      </a:r>
                    </a:p>
                  </a:txBody>
                  <a:tcPr marL="85320" marR="85320" marT="42660" marB="42660">
                    <a:lnL>
                      <a:noFill/>
                    </a:lnL>
                    <a:lnR>
                      <a:noFill/>
                    </a:lnR>
                    <a:lnT>
                      <a:noFill/>
                    </a:lnT>
                    <a:lnB>
                      <a:noFill/>
                    </a:lnB>
                    <a:solidFill>
                      <a:srgbClr val="FFFCF0"/>
                    </a:solidFill>
                  </a:tcPr>
                </a:tc>
                <a:extLst>
                  <a:ext uri="{0D108BD9-81ED-4DB2-BD59-A6C34878D82A}">
                    <a16:rowId xmlns:a16="http://schemas.microsoft.com/office/drawing/2014/main" val="2660571060"/>
                  </a:ext>
                </a:extLst>
              </a:tr>
              <a:tr h="331706">
                <a:tc>
                  <a:txBody>
                    <a:bodyPr/>
                    <a:lstStyle/>
                    <a:p>
                      <a:pPr algn="l" fontAlgn="t"/>
                      <a:r>
                        <a:rPr lang="en-US" sz="1600" b="0">
                          <a:effectLst/>
                          <a:latin typeface="Times New Roman" panose="02020603050405020304" pitchFamily="18" charset="0"/>
                          <a:cs typeface="Times New Roman" panose="02020603050405020304" pitchFamily="18" charset="0"/>
                        </a:rPr>
                        <a:t> Non-mucinous</a:t>
                      </a:r>
                    </a:p>
                  </a:txBody>
                  <a:tcPr marL="85320" marR="85320" marT="42660" marB="42660">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Epithelial–myoepithelial carcinoma</a:t>
                      </a:r>
                    </a:p>
                  </a:txBody>
                  <a:tcPr marL="85320" marR="85320" marT="42660" marB="42660">
                    <a:lnL>
                      <a:noFill/>
                    </a:lnL>
                    <a:lnR>
                      <a:noFill/>
                    </a:lnR>
                    <a:lnT>
                      <a:noFill/>
                    </a:lnT>
                    <a:lnB>
                      <a:noFill/>
                    </a:lnB>
                    <a:solidFill>
                      <a:srgbClr val="FFFCF0"/>
                    </a:solidFill>
                  </a:tcPr>
                </a:tc>
                <a:extLst>
                  <a:ext uri="{0D108BD9-81ED-4DB2-BD59-A6C34878D82A}">
                    <a16:rowId xmlns:a16="http://schemas.microsoft.com/office/drawing/2014/main" val="66792226"/>
                  </a:ext>
                </a:extLst>
              </a:tr>
              <a:tr h="331706">
                <a:tc>
                  <a:txBody>
                    <a:bodyPr/>
                    <a:lstStyle/>
                    <a:p>
                      <a:pPr algn="l" fontAlgn="t"/>
                      <a:r>
                        <a:rPr lang="en-US" sz="1600" b="0">
                          <a:effectLst/>
                          <a:latin typeface="Times New Roman" panose="02020603050405020304" pitchFamily="18" charset="0"/>
                          <a:cs typeface="Times New Roman" panose="02020603050405020304" pitchFamily="18" charset="0"/>
                        </a:rPr>
                        <a:t> Mucinous</a:t>
                      </a:r>
                    </a:p>
                  </a:txBody>
                  <a:tcPr marL="85320" marR="85320" marT="42660" marB="42660">
                    <a:lnL>
                      <a:noFill/>
                    </a:lnL>
                    <a:lnR>
                      <a:noFill/>
                    </a:lnR>
                    <a:lnT>
                      <a:noFill/>
                    </a:lnT>
                    <a:lnB>
                      <a:noFill/>
                    </a:lnB>
                    <a:solidFill>
                      <a:srgbClr val="FFFCF0"/>
                    </a:solidFill>
                  </a:tcPr>
                </a:tc>
                <a:tc>
                  <a:txBody>
                    <a:bodyPr/>
                    <a:lstStyle/>
                    <a:p>
                      <a:pPr algn="l" fontAlgn="t"/>
                      <a:r>
                        <a:rPr lang="en-US" sz="1600" b="0" dirty="0">
                          <a:effectLst/>
                          <a:latin typeface="Times New Roman" panose="02020603050405020304" pitchFamily="18" charset="0"/>
                          <a:cs typeface="Times New Roman" panose="02020603050405020304" pitchFamily="18" charset="0"/>
                        </a:rPr>
                        <a:t>Pleomorphic adenoma</a:t>
                      </a:r>
                    </a:p>
                  </a:txBody>
                  <a:tcPr marL="85320" marR="85320" marT="42660" marB="42660">
                    <a:lnL>
                      <a:noFill/>
                    </a:lnL>
                    <a:lnR>
                      <a:noFill/>
                    </a:lnR>
                    <a:lnT>
                      <a:noFill/>
                    </a:lnT>
                    <a:lnB>
                      <a:noFill/>
                    </a:lnB>
                    <a:solidFill>
                      <a:srgbClr val="FFFCF0"/>
                    </a:solidFill>
                  </a:tcPr>
                </a:tc>
                <a:extLst>
                  <a:ext uri="{0D108BD9-81ED-4DB2-BD59-A6C34878D82A}">
                    <a16:rowId xmlns:a16="http://schemas.microsoft.com/office/drawing/2014/main" val="1489893639"/>
                  </a:ext>
                </a:extLst>
              </a:tr>
              <a:tr h="331706">
                <a:tc>
                  <a:txBody>
                    <a:bodyPr/>
                    <a:lstStyle/>
                    <a:p>
                      <a:pPr algn="l" fontAlgn="t"/>
                      <a:r>
                        <a:rPr lang="en-US" sz="1600" b="0">
                          <a:effectLst/>
                          <a:latin typeface="Times New Roman" panose="02020603050405020304" pitchFamily="18" charset="0"/>
                          <a:cs typeface="Times New Roman" panose="02020603050405020304" pitchFamily="18" charset="0"/>
                        </a:rPr>
                        <a:t> Preinvasive lesions</a:t>
                      </a:r>
                    </a:p>
                  </a:txBody>
                  <a:tcPr marL="85320" marR="85320" marT="42660" marB="42660">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Papillomas</a:t>
                      </a:r>
                    </a:p>
                  </a:txBody>
                  <a:tcPr marL="85320" marR="85320" marT="42660" marB="42660">
                    <a:lnL>
                      <a:noFill/>
                    </a:lnL>
                    <a:lnR>
                      <a:noFill/>
                    </a:lnR>
                    <a:lnT>
                      <a:noFill/>
                    </a:lnT>
                    <a:lnB>
                      <a:noFill/>
                    </a:lnB>
                    <a:solidFill>
                      <a:srgbClr val="FFFCF0"/>
                    </a:solidFill>
                  </a:tcPr>
                </a:tc>
                <a:extLst>
                  <a:ext uri="{0D108BD9-81ED-4DB2-BD59-A6C34878D82A}">
                    <a16:rowId xmlns:a16="http://schemas.microsoft.com/office/drawing/2014/main" val="1095977844"/>
                  </a:ext>
                </a:extLst>
              </a:tr>
              <a:tr h="331706">
                <a:tc>
                  <a:txBody>
                    <a:bodyPr/>
                    <a:lstStyle/>
                    <a:p>
                      <a:pPr algn="l" fontAlgn="t"/>
                      <a:r>
                        <a:rPr lang="en-US" sz="1600" b="0">
                          <a:effectLst/>
                          <a:latin typeface="Times New Roman" panose="02020603050405020304" pitchFamily="18" charset="0"/>
                          <a:cs typeface="Times New Roman" panose="02020603050405020304" pitchFamily="18" charset="0"/>
                        </a:rPr>
                        <a:t> Atypical adenomatous hyperplasia</a:t>
                      </a:r>
                    </a:p>
                  </a:txBody>
                  <a:tcPr marL="85320" marR="85320" marT="42660" marB="42660">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Squamous cell papilloma</a:t>
                      </a:r>
                    </a:p>
                  </a:txBody>
                  <a:tcPr marL="85320" marR="85320" marT="42660" marB="42660">
                    <a:lnL>
                      <a:noFill/>
                    </a:lnL>
                    <a:lnR>
                      <a:noFill/>
                    </a:lnR>
                    <a:lnT>
                      <a:noFill/>
                    </a:lnT>
                    <a:lnB>
                      <a:noFill/>
                    </a:lnB>
                    <a:solidFill>
                      <a:srgbClr val="FFFCF0"/>
                    </a:solidFill>
                  </a:tcPr>
                </a:tc>
                <a:extLst>
                  <a:ext uri="{0D108BD9-81ED-4DB2-BD59-A6C34878D82A}">
                    <a16:rowId xmlns:a16="http://schemas.microsoft.com/office/drawing/2014/main" val="115123179"/>
                  </a:ext>
                </a:extLst>
              </a:tr>
              <a:tr h="331706">
                <a:tc>
                  <a:txBody>
                    <a:bodyPr/>
                    <a:lstStyle/>
                    <a:p>
                      <a:pPr algn="l" fontAlgn="t"/>
                      <a:r>
                        <a:rPr lang="en-US" sz="1600" b="0">
                          <a:effectLst/>
                          <a:latin typeface="Times New Roman" panose="02020603050405020304" pitchFamily="18" charset="0"/>
                          <a:cs typeface="Times New Roman" panose="02020603050405020304" pitchFamily="18" charset="0"/>
                        </a:rPr>
                        <a:t> Adenocarcinoma </a:t>
                      </a:r>
                      <a:r>
                        <a:rPr lang="en-US" sz="1600" b="0" i="1">
                          <a:effectLst/>
                          <a:latin typeface="Times New Roman" panose="02020603050405020304" pitchFamily="18" charset="0"/>
                          <a:cs typeface="Times New Roman" panose="02020603050405020304" pitchFamily="18" charset="0"/>
                        </a:rPr>
                        <a:t>in situ</a:t>
                      </a:r>
                      <a:endParaRPr lang="en-US" sz="1600" b="0">
                        <a:effectLst/>
                        <a:latin typeface="Times New Roman" panose="02020603050405020304" pitchFamily="18" charset="0"/>
                        <a:cs typeface="Times New Roman" panose="02020603050405020304" pitchFamily="18" charset="0"/>
                      </a:endParaRPr>
                    </a:p>
                  </a:txBody>
                  <a:tcPr marL="85320" marR="85320" marT="42660" marB="42660">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Exophytic</a:t>
                      </a:r>
                    </a:p>
                  </a:txBody>
                  <a:tcPr marL="85320" marR="85320" marT="42660" marB="42660">
                    <a:lnL>
                      <a:noFill/>
                    </a:lnL>
                    <a:lnR>
                      <a:noFill/>
                    </a:lnR>
                    <a:lnT>
                      <a:noFill/>
                    </a:lnT>
                    <a:lnB>
                      <a:noFill/>
                    </a:lnB>
                    <a:solidFill>
                      <a:srgbClr val="FFFCF0"/>
                    </a:solidFill>
                  </a:tcPr>
                </a:tc>
                <a:extLst>
                  <a:ext uri="{0D108BD9-81ED-4DB2-BD59-A6C34878D82A}">
                    <a16:rowId xmlns:a16="http://schemas.microsoft.com/office/drawing/2014/main" val="3373284498"/>
                  </a:ext>
                </a:extLst>
              </a:tr>
              <a:tr h="331706">
                <a:tc>
                  <a:txBody>
                    <a:bodyPr/>
                    <a:lstStyle/>
                    <a:p>
                      <a:pPr algn="l" fontAlgn="t"/>
                      <a:r>
                        <a:rPr lang="en-US" sz="1600" b="0">
                          <a:effectLst/>
                          <a:latin typeface="Times New Roman" panose="02020603050405020304" pitchFamily="18" charset="0"/>
                          <a:cs typeface="Times New Roman" panose="02020603050405020304" pitchFamily="18" charset="0"/>
                        </a:rPr>
                        <a:t> Non-mucinous</a:t>
                      </a:r>
                    </a:p>
                  </a:txBody>
                  <a:tcPr marL="85320" marR="85320" marT="42660" marB="42660">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Inverted</a:t>
                      </a:r>
                    </a:p>
                  </a:txBody>
                  <a:tcPr marL="85320" marR="85320" marT="42660" marB="42660">
                    <a:lnL>
                      <a:noFill/>
                    </a:lnL>
                    <a:lnR>
                      <a:noFill/>
                    </a:lnR>
                    <a:lnT>
                      <a:noFill/>
                    </a:lnT>
                    <a:lnB>
                      <a:noFill/>
                    </a:lnB>
                    <a:solidFill>
                      <a:srgbClr val="FFFCF0"/>
                    </a:solidFill>
                  </a:tcPr>
                </a:tc>
                <a:extLst>
                  <a:ext uri="{0D108BD9-81ED-4DB2-BD59-A6C34878D82A}">
                    <a16:rowId xmlns:a16="http://schemas.microsoft.com/office/drawing/2014/main" val="2397925990"/>
                  </a:ext>
                </a:extLst>
              </a:tr>
              <a:tr h="331706">
                <a:tc>
                  <a:txBody>
                    <a:bodyPr/>
                    <a:lstStyle/>
                    <a:p>
                      <a:pPr algn="l" fontAlgn="t"/>
                      <a:r>
                        <a:rPr lang="en-US" sz="1600" b="0">
                          <a:effectLst/>
                          <a:latin typeface="Times New Roman" panose="02020603050405020304" pitchFamily="18" charset="0"/>
                          <a:cs typeface="Times New Roman" panose="02020603050405020304" pitchFamily="18" charset="0"/>
                        </a:rPr>
                        <a:t> Mucinous</a:t>
                      </a:r>
                    </a:p>
                  </a:txBody>
                  <a:tcPr marL="85320" marR="85320" marT="42660" marB="42660">
                    <a:lnL>
                      <a:noFill/>
                    </a:lnL>
                    <a:lnR>
                      <a:noFill/>
                    </a:lnR>
                    <a:lnT>
                      <a:noFill/>
                    </a:lnT>
                    <a:lnB>
                      <a:noFill/>
                    </a:lnB>
                    <a:solidFill>
                      <a:srgbClr val="FFFCF0"/>
                    </a:solidFill>
                  </a:tcPr>
                </a:tc>
                <a:tc>
                  <a:txBody>
                    <a:bodyPr/>
                    <a:lstStyle/>
                    <a:p>
                      <a:pPr algn="l" fontAlgn="t"/>
                      <a:r>
                        <a:rPr lang="en-US" sz="1600" b="0" dirty="0">
                          <a:effectLst/>
                          <a:latin typeface="Times New Roman" panose="02020603050405020304" pitchFamily="18" charset="0"/>
                          <a:cs typeface="Times New Roman" panose="02020603050405020304" pitchFamily="18" charset="0"/>
                        </a:rPr>
                        <a:t>Glandular papilloma</a:t>
                      </a:r>
                    </a:p>
                  </a:txBody>
                  <a:tcPr marL="85320" marR="85320" marT="42660" marB="42660">
                    <a:lnL>
                      <a:noFill/>
                    </a:lnL>
                    <a:lnR>
                      <a:noFill/>
                    </a:lnR>
                    <a:lnT>
                      <a:noFill/>
                    </a:lnT>
                    <a:lnB>
                      <a:noFill/>
                    </a:lnB>
                    <a:solidFill>
                      <a:srgbClr val="FFFCF0"/>
                    </a:solidFill>
                  </a:tcPr>
                </a:tc>
                <a:extLst>
                  <a:ext uri="{0D108BD9-81ED-4DB2-BD59-A6C34878D82A}">
                    <a16:rowId xmlns:a16="http://schemas.microsoft.com/office/drawing/2014/main" val="3496846693"/>
                  </a:ext>
                </a:extLst>
              </a:tr>
            </a:tbl>
          </a:graphicData>
        </a:graphic>
      </p:graphicFrame>
    </p:spTree>
    <p:extLst>
      <p:ext uri="{BB962C8B-B14F-4D97-AF65-F5344CB8AC3E}">
        <p14:creationId xmlns:p14="http://schemas.microsoft.com/office/powerpoint/2010/main" val="34899238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6" name="Title 1"/>
          <p:cNvSpPr txBox="1">
            <a:spLocks/>
          </p:cNvSpPr>
          <p:nvPr/>
        </p:nvSpPr>
        <p:spPr>
          <a:xfrm>
            <a:off x="838199" y="620486"/>
            <a:ext cx="10515601" cy="143532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endParaRPr lang="en-US" sz="2400" b="1" dirty="0"/>
          </a:p>
        </p:txBody>
      </p:sp>
      <p:pic>
        <p:nvPicPr>
          <p:cNvPr id="5" name="Picture 4"/>
          <p:cNvPicPr>
            <a:picLocks noChangeAspect="1"/>
          </p:cNvPicPr>
          <p:nvPr/>
        </p:nvPicPr>
        <p:blipFill>
          <a:blip r:embed="rId2"/>
          <a:stretch>
            <a:fillRect/>
          </a:stretch>
        </p:blipFill>
        <p:spPr>
          <a:xfrm>
            <a:off x="0" y="-1"/>
            <a:ext cx="12191999" cy="6977575"/>
          </a:xfrm>
          <a:prstGeom prst="rect">
            <a:avLst/>
          </a:prstGeom>
          <a:effectLst>
            <a:outerShdw blurRad="977900" dist="50800" dir="5400000" sx="200000" sy="200000" algn="ctr" rotWithShape="0">
              <a:srgbClr val="000000">
                <a:alpha val="0"/>
              </a:srgbClr>
            </a:outerShdw>
          </a:effectLst>
        </p:spPr>
      </p:pic>
      <p:sp>
        <p:nvSpPr>
          <p:cNvPr id="7" name="TextBox 6"/>
          <p:cNvSpPr txBox="1"/>
          <p:nvPr/>
        </p:nvSpPr>
        <p:spPr>
          <a:xfrm>
            <a:off x="3756074" y="6423576"/>
            <a:ext cx="6161649" cy="553998"/>
          </a:xfrm>
          <a:prstGeom prst="rect">
            <a:avLst/>
          </a:prstGeom>
          <a:noFill/>
        </p:spPr>
        <p:txBody>
          <a:bodyPr wrap="square" rtlCol="0">
            <a:spAutoFit/>
          </a:bodyPr>
          <a:lstStyle/>
          <a:p>
            <a:r>
              <a:rPr lang="en-US" sz="3000" b="1" dirty="0" smtClean="0">
                <a:solidFill>
                  <a:schemeClr val="bg1"/>
                </a:solidFill>
                <a:latin typeface="Times New Roman" panose="02020603050405020304" pitchFamily="18" charset="0"/>
                <a:cs typeface="Times New Roman" panose="02020603050405020304" pitchFamily="18" charset="0"/>
              </a:rPr>
              <a:t>Thank you for your attention </a:t>
            </a:r>
            <a:endParaRPr lang="en-US" sz="30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838084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15106308"/>
              </p:ext>
            </p:extLst>
          </p:nvPr>
        </p:nvGraphicFramePr>
        <p:xfrm>
          <a:off x="0" y="4"/>
          <a:ext cx="12192000" cy="6858004"/>
        </p:xfrm>
        <a:graphic>
          <a:graphicData uri="http://schemas.openxmlformats.org/drawingml/2006/table">
            <a:tbl>
              <a:tblPr/>
              <a:tblGrid>
                <a:gridCol w="6096000">
                  <a:extLst>
                    <a:ext uri="{9D8B030D-6E8A-4147-A177-3AD203B41FA5}">
                      <a16:colId xmlns:a16="http://schemas.microsoft.com/office/drawing/2014/main" val="3381096460"/>
                    </a:ext>
                  </a:extLst>
                </a:gridCol>
                <a:gridCol w="6096000">
                  <a:extLst>
                    <a:ext uri="{9D8B030D-6E8A-4147-A177-3AD203B41FA5}">
                      <a16:colId xmlns:a16="http://schemas.microsoft.com/office/drawing/2014/main" val="516725794"/>
                    </a:ext>
                  </a:extLst>
                </a:gridCol>
              </a:tblGrid>
              <a:tr h="403412">
                <a:tc>
                  <a:txBody>
                    <a:bodyPr/>
                    <a:lstStyle/>
                    <a:p>
                      <a:pPr algn="l" fontAlgn="t"/>
                      <a:r>
                        <a:rPr lang="en-US" sz="1600" b="0">
                          <a:effectLst/>
                          <a:latin typeface="Times New Roman" panose="02020603050405020304" pitchFamily="18" charset="0"/>
                          <a:cs typeface="Times New Roman" panose="02020603050405020304" pitchFamily="18" charset="0"/>
                        </a:rPr>
                        <a:t>Squamous cell carcinoma (SqCC)</a:t>
                      </a:r>
                    </a:p>
                  </a:txBody>
                  <a:tcPr marL="63990" marR="63990" marT="31995" marB="31995">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Mixed squamous cell and glandular papilloma</a:t>
                      </a:r>
                    </a:p>
                  </a:txBody>
                  <a:tcPr marL="63990" marR="63990" marT="31995" marB="31995">
                    <a:lnL>
                      <a:noFill/>
                    </a:lnL>
                    <a:lnR>
                      <a:noFill/>
                    </a:lnR>
                    <a:lnT>
                      <a:noFill/>
                    </a:lnT>
                    <a:lnB>
                      <a:noFill/>
                    </a:lnB>
                    <a:solidFill>
                      <a:srgbClr val="FFFCF0"/>
                    </a:solidFill>
                  </a:tcPr>
                </a:tc>
                <a:extLst>
                  <a:ext uri="{0D108BD9-81ED-4DB2-BD59-A6C34878D82A}">
                    <a16:rowId xmlns:a16="http://schemas.microsoft.com/office/drawing/2014/main" val="4005996293"/>
                  </a:ext>
                </a:extLst>
              </a:tr>
              <a:tr h="403412">
                <a:tc>
                  <a:txBody>
                    <a:bodyPr/>
                    <a:lstStyle/>
                    <a:p>
                      <a:pPr algn="l" fontAlgn="t"/>
                      <a:r>
                        <a:rPr lang="en-US" sz="1600" b="0">
                          <a:effectLst/>
                          <a:latin typeface="Times New Roman" panose="02020603050405020304" pitchFamily="18" charset="0"/>
                          <a:cs typeface="Times New Roman" panose="02020603050405020304" pitchFamily="18" charset="0"/>
                        </a:rPr>
                        <a:t> Keratinizing SqCC</a:t>
                      </a:r>
                    </a:p>
                  </a:txBody>
                  <a:tcPr marL="63990" marR="63990" marT="31995" marB="31995">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Adenomas</a:t>
                      </a:r>
                    </a:p>
                  </a:txBody>
                  <a:tcPr marL="63990" marR="63990" marT="31995" marB="31995">
                    <a:lnL>
                      <a:noFill/>
                    </a:lnL>
                    <a:lnR>
                      <a:noFill/>
                    </a:lnR>
                    <a:lnT>
                      <a:noFill/>
                    </a:lnT>
                    <a:lnB>
                      <a:noFill/>
                    </a:lnB>
                    <a:solidFill>
                      <a:srgbClr val="FFFCF0"/>
                    </a:solidFill>
                  </a:tcPr>
                </a:tc>
                <a:extLst>
                  <a:ext uri="{0D108BD9-81ED-4DB2-BD59-A6C34878D82A}">
                    <a16:rowId xmlns:a16="http://schemas.microsoft.com/office/drawing/2014/main" val="2874805960"/>
                  </a:ext>
                </a:extLst>
              </a:tr>
              <a:tr h="403412">
                <a:tc>
                  <a:txBody>
                    <a:bodyPr/>
                    <a:lstStyle/>
                    <a:p>
                      <a:pPr algn="l" fontAlgn="t"/>
                      <a:r>
                        <a:rPr lang="en-US" sz="1600" b="0">
                          <a:effectLst/>
                          <a:latin typeface="Times New Roman" panose="02020603050405020304" pitchFamily="18" charset="0"/>
                          <a:cs typeface="Times New Roman" panose="02020603050405020304" pitchFamily="18" charset="0"/>
                        </a:rPr>
                        <a:t> Non-keratinizing SqCC</a:t>
                      </a:r>
                    </a:p>
                  </a:txBody>
                  <a:tcPr marL="63990" marR="63990" marT="31995" marB="31995">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Sclerosing pneumocytoma</a:t>
                      </a:r>
                    </a:p>
                  </a:txBody>
                  <a:tcPr marL="63990" marR="63990" marT="31995" marB="31995">
                    <a:lnL>
                      <a:noFill/>
                    </a:lnL>
                    <a:lnR>
                      <a:noFill/>
                    </a:lnR>
                    <a:lnT>
                      <a:noFill/>
                    </a:lnT>
                    <a:lnB>
                      <a:noFill/>
                    </a:lnB>
                    <a:solidFill>
                      <a:srgbClr val="FFFCF0"/>
                    </a:solidFill>
                  </a:tcPr>
                </a:tc>
                <a:extLst>
                  <a:ext uri="{0D108BD9-81ED-4DB2-BD59-A6C34878D82A}">
                    <a16:rowId xmlns:a16="http://schemas.microsoft.com/office/drawing/2014/main" val="1858906168"/>
                  </a:ext>
                </a:extLst>
              </a:tr>
              <a:tr h="403412">
                <a:tc>
                  <a:txBody>
                    <a:bodyPr/>
                    <a:lstStyle/>
                    <a:p>
                      <a:pPr algn="l" fontAlgn="t"/>
                      <a:r>
                        <a:rPr lang="en-US" sz="1600" b="0">
                          <a:effectLst/>
                          <a:latin typeface="Times New Roman" panose="02020603050405020304" pitchFamily="18" charset="0"/>
                          <a:cs typeface="Times New Roman" panose="02020603050405020304" pitchFamily="18" charset="0"/>
                        </a:rPr>
                        <a:t> Basaloid SqCC</a:t>
                      </a:r>
                    </a:p>
                  </a:txBody>
                  <a:tcPr marL="63990" marR="63990" marT="31995" marB="31995">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Alveolar adenoma</a:t>
                      </a:r>
                    </a:p>
                  </a:txBody>
                  <a:tcPr marL="63990" marR="63990" marT="31995" marB="31995">
                    <a:lnL>
                      <a:noFill/>
                    </a:lnL>
                    <a:lnR>
                      <a:noFill/>
                    </a:lnR>
                    <a:lnT>
                      <a:noFill/>
                    </a:lnT>
                    <a:lnB>
                      <a:noFill/>
                    </a:lnB>
                    <a:solidFill>
                      <a:srgbClr val="FFFCF0"/>
                    </a:solidFill>
                  </a:tcPr>
                </a:tc>
                <a:extLst>
                  <a:ext uri="{0D108BD9-81ED-4DB2-BD59-A6C34878D82A}">
                    <a16:rowId xmlns:a16="http://schemas.microsoft.com/office/drawing/2014/main" val="2310642499"/>
                  </a:ext>
                </a:extLst>
              </a:tr>
              <a:tr h="403412">
                <a:tc>
                  <a:txBody>
                    <a:bodyPr/>
                    <a:lstStyle/>
                    <a:p>
                      <a:pPr algn="l" fontAlgn="t"/>
                      <a:r>
                        <a:rPr lang="en-US" sz="1600" b="0">
                          <a:effectLst/>
                          <a:latin typeface="Times New Roman" panose="02020603050405020304" pitchFamily="18" charset="0"/>
                          <a:cs typeface="Times New Roman" panose="02020603050405020304" pitchFamily="18" charset="0"/>
                        </a:rPr>
                        <a:t> Preinvasive lesion</a:t>
                      </a:r>
                    </a:p>
                  </a:txBody>
                  <a:tcPr marL="63990" marR="63990" marT="31995" marB="31995">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Papillary adenoma</a:t>
                      </a:r>
                    </a:p>
                  </a:txBody>
                  <a:tcPr marL="63990" marR="63990" marT="31995" marB="31995">
                    <a:lnL>
                      <a:noFill/>
                    </a:lnL>
                    <a:lnR>
                      <a:noFill/>
                    </a:lnR>
                    <a:lnT>
                      <a:noFill/>
                    </a:lnT>
                    <a:lnB>
                      <a:noFill/>
                    </a:lnB>
                    <a:solidFill>
                      <a:srgbClr val="FFFCF0"/>
                    </a:solidFill>
                  </a:tcPr>
                </a:tc>
                <a:extLst>
                  <a:ext uri="{0D108BD9-81ED-4DB2-BD59-A6C34878D82A}">
                    <a16:rowId xmlns:a16="http://schemas.microsoft.com/office/drawing/2014/main" val="3473367851"/>
                  </a:ext>
                </a:extLst>
              </a:tr>
              <a:tr h="403412">
                <a:tc>
                  <a:txBody>
                    <a:bodyPr/>
                    <a:lstStyle/>
                    <a:p>
                      <a:pPr algn="l" fontAlgn="t"/>
                      <a:r>
                        <a:rPr lang="en-US" sz="1600" b="0">
                          <a:effectLst/>
                          <a:latin typeface="Times New Roman" panose="02020603050405020304" pitchFamily="18" charset="0"/>
                          <a:cs typeface="Times New Roman" panose="02020603050405020304" pitchFamily="18" charset="0"/>
                        </a:rPr>
                        <a:t> SqCC </a:t>
                      </a:r>
                      <a:r>
                        <a:rPr lang="en-US" sz="1600" b="0" i="1">
                          <a:effectLst/>
                          <a:latin typeface="Times New Roman" panose="02020603050405020304" pitchFamily="18" charset="0"/>
                          <a:cs typeface="Times New Roman" panose="02020603050405020304" pitchFamily="18" charset="0"/>
                        </a:rPr>
                        <a:t>in situ</a:t>
                      </a:r>
                      <a:endParaRPr lang="en-US" sz="1600" b="0">
                        <a:effectLst/>
                        <a:latin typeface="Times New Roman" panose="02020603050405020304" pitchFamily="18" charset="0"/>
                        <a:cs typeface="Times New Roman" panose="02020603050405020304" pitchFamily="18" charset="0"/>
                      </a:endParaRPr>
                    </a:p>
                  </a:txBody>
                  <a:tcPr marL="63990" marR="63990" marT="31995" marB="31995">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Mucinous cystadenoma</a:t>
                      </a:r>
                    </a:p>
                  </a:txBody>
                  <a:tcPr marL="63990" marR="63990" marT="31995" marB="31995">
                    <a:lnL>
                      <a:noFill/>
                    </a:lnL>
                    <a:lnR>
                      <a:noFill/>
                    </a:lnR>
                    <a:lnT>
                      <a:noFill/>
                    </a:lnT>
                    <a:lnB>
                      <a:noFill/>
                    </a:lnB>
                    <a:solidFill>
                      <a:srgbClr val="FFFCF0"/>
                    </a:solidFill>
                  </a:tcPr>
                </a:tc>
                <a:extLst>
                  <a:ext uri="{0D108BD9-81ED-4DB2-BD59-A6C34878D82A}">
                    <a16:rowId xmlns:a16="http://schemas.microsoft.com/office/drawing/2014/main" val="1463206750"/>
                  </a:ext>
                </a:extLst>
              </a:tr>
              <a:tr h="403412">
                <a:tc>
                  <a:txBody>
                    <a:bodyPr/>
                    <a:lstStyle/>
                    <a:p>
                      <a:pPr algn="l" fontAlgn="t"/>
                      <a:r>
                        <a:rPr lang="en-US" sz="1600" b="0">
                          <a:effectLst/>
                          <a:latin typeface="Times New Roman" panose="02020603050405020304" pitchFamily="18" charset="0"/>
                          <a:cs typeface="Times New Roman" panose="02020603050405020304" pitchFamily="18" charset="0"/>
                        </a:rPr>
                        <a:t>Neuroendocrine tumors</a:t>
                      </a:r>
                    </a:p>
                  </a:txBody>
                  <a:tcPr marL="63990" marR="63990" marT="31995" marB="31995">
                    <a:lnL>
                      <a:noFill/>
                    </a:lnL>
                    <a:lnR>
                      <a:noFill/>
                    </a:lnR>
                    <a:lnT>
                      <a:noFill/>
                    </a:lnT>
                    <a:lnB>
                      <a:noFill/>
                    </a:lnB>
                    <a:solidFill>
                      <a:srgbClr val="FFFCF0"/>
                    </a:solidFill>
                  </a:tcPr>
                </a:tc>
                <a:tc>
                  <a:txBody>
                    <a:bodyPr/>
                    <a:lstStyle/>
                    <a:p>
                      <a:pPr algn="l" fontAlgn="t"/>
                      <a:r>
                        <a:rPr lang="en-US" sz="1600" b="0">
                          <a:effectLst/>
                          <a:latin typeface="Times New Roman" panose="02020603050405020304" pitchFamily="18" charset="0"/>
                          <a:cs typeface="Times New Roman" panose="02020603050405020304" pitchFamily="18" charset="0"/>
                        </a:rPr>
                        <a:t>Mucous gland adenoma</a:t>
                      </a:r>
                    </a:p>
                  </a:txBody>
                  <a:tcPr marL="63990" marR="63990" marT="31995" marB="31995">
                    <a:lnL>
                      <a:noFill/>
                    </a:lnL>
                    <a:lnR>
                      <a:noFill/>
                    </a:lnR>
                    <a:lnT>
                      <a:noFill/>
                    </a:lnT>
                    <a:lnB>
                      <a:noFill/>
                    </a:lnB>
                    <a:solidFill>
                      <a:srgbClr val="FFFCF0"/>
                    </a:solidFill>
                  </a:tcPr>
                </a:tc>
                <a:extLst>
                  <a:ext uri="{0D108BD9-81ED-4DB2-BD59-A6C34878D82A}">
                    <a16:rowId xmlns:a16="http://schemas.microsoft.com/office/drawing/2014/main" val="919850133"/>
                  </a:ext>
                </a:extLst>
              </a:tr>
              <a:tr h="403412">
                <a:tc>
                  <a:txBody>
                    <a:bodyPr/>
                    <a:lstStyle/>
                    <a:p>
                      <a:pPr algn="l" fontAlgn="t"/>
                      <a:r>
                        <a:rPr lang="en-US" sz="1600" b="0" dirty="0">
                          <a:effectLst/>
                          <a:latin typeface="Times New Roman" panose="02020603050405020304" pitchFamily="18" charset="0"/>
                          <a:cs typeface="Times New Roman" panose="02020603050405020304" pitchFamily="18" charset="0"/>
                        </a:rPr>
                        <a:t> Small cell carcinoma</a:t>
                      </a:r>
                    </a:p>
                  </a:txBody>
                  <a:tcPr marL="63990" marR="63990" marT="31995" marB="31995">
                    <a:lnL>
                      <a:noFill/>
                    </a:lnL>
                    <a:lnR>
                      <a:noFill/>
                    </a:lnR>
                    <a:lnT>
                      <a:noFill/>
                    </a:lnT>
                    <a:lnB>
                      <a:noFill/>
                    </a:lnB>
                    <a:solidFill>
                      <a:srgbClr val="FFFCF0"/>
                    </a:solidFill>
                  </a:tcPr>
                </a:tc>
                <a:tc>
                  <a:txBody>
                    <a:bodyPr/>
                    <a:lstStyle/>
                    <a:p>
                      <a:pPr algn="l" fontAlgn="t"/>
                      <a:endParaRPr lang="en-US" sz="1600" b="0">
                        <a:effectLst/>
                        <a:latin typeface="Times New Roman" panose="02020603050405020304" pitchFamily="18" charset="0"/>
                        <a:cs typeface="Times New Roman" panose="02020603050405020304" pitchFamily="18" charset="0"/>
                      </a:endParaRPr>
                    </a:p>
                  </a:txBody>
                  <a:tcPr marL="63990" marR="63990" marT="31995" marB="31995">
                    <a:lnL>
                      <a:noFill/>
                    </a:lnL>
                    <a:lnR>
                      <a:noFill/>
                    </a:lnR>
                    <a:lnT>
                      <a:noFill/>
                    </a:lnT>
                    <a:lnB>
                      <a:noFill/>
                    </a:lnB>
                    <a:solidFill>
                      <a:srgbClr val="FFFCF0"/>
                    </a:solidFill>
                  </a:tcPr>
                </a:tc>
                <a:extLst>
                  <a:ext uri="{0D108BD9-81ED-4DB2-BD59-A6C34878D82A}">
                    <a16:rowId xmlns:a16="http://schemas.microsoft.com/office/drawing/2014/main" val="3557570311"/>
                  </a:ext>
                </a:extLst>
              </a:tr>
              <a:tr h="403412">
                <a:tc>
                  <a:txBody>
                    <a:bodyPr/>
                    <a:lstStyle/>
                    <a:p>
                      <a:pPr algn="l" fontAlgn="t"/>
                      <a:r>
                        <a:rPr lang="en-US" sz="1600" b="0">
                          <a:effectLst/>
                          <a:latin typeface="Times New Roman" panose="02020603050405020304" pitchFamily="18" charset="0"/>
                          <a:cs typeface="Times New Roman" panose="02020603050405020304" pitchFamily="18" charset="0"/>
                        </a:rPr>
                        <a:t> Combined small cell carcinoma</a:t>
                      </a:r>
                    </a:p>
                  </a:txBody>
                  <a:tcPr marL="63990" marR="63990" marT="31995" marB="31995">
                    <a:lnL>
                      <a:noFill/>
                    </a:lnL>
                    <a:lnR>
                      <a:noFill/>
                    </a:lnR>
                    <a:lnT>
                      <a:noFill/>
                    </a:lnT>
                    <a:lnB>
                      <a:noFill/>
                    </a:lnB>
                    <a:solidFill>
                      <a:srgbClr val="FFFCF0"/>
                    </a:solidFill>
                  </a:tcPr>
                </a:tc>
                <a:tc>
                  <a:txBody>
                    <a:bodyPr/>
                    <a:lstStyle/>
                    <a:p>
                      <a:pPr algn="l" fontAlgn="t"/>
                      <a:endParaRPr lang="en-US" sz="1600" b="0">
                        <a:effectLst/>
                        <a:latin typeface="Times New Roman" panose="02020603050405020304" pitchFamily="18" charset="0"/>
                        <a:cs typeface="Times New Roman" panose="02020603050405020304" pitchFamily="18" charset="0"/>
                      </a:endParaRPr>
                    </a:p>
                  </a:txBody>
                  <a:tcPr marL="63990" marR="63990" marT="31995" marB="31995">
                    <a:lnL>
                      <a:noFill/>
                    </a:lnL>
                    <a:lnR>
                      <a:noFill/>
                    </a:lnR>
                    <a:lnT>
                      <a:noFill/>
                    </a:lnT>
                    <a:lnB>
                      <a:noFill/>
                    </a:lnB>
                    <a:solidFill>
                      <a:srgbClr val="FFFCF0"/>
                    </a:solidFill>
                  </a:tcPr>
                </a:tc>
                <a:extLst>
                  <a:ext uri="{0D108BD9-81ED-4DB2-BD59-A6C34878D82A}">
                    <a16:rowId xmlns:a16="http://schemas.microsoft.com/office/drawing/2014/main" val="1746646963"/>
                  </a:ext>
                </a:extLst>
              </a:tr>
              <a:tr h="403412">
                <a:tc>
                  <a:txBody>
                    <a:bodyPr/>
                    <a:lstStyle/>
                    <a:p>
                      <a:pPr algn="l" fontAlgn="t"/>
                      <a:r>
                        <a:rPr lang="en-US" sz="1600" b="0">
                          <a:effectLst/>
                          <a:latin typeface="Times New Roman" panose="02020603050405020304" pitchFamily="18" charset="0"/>
                          <a:cs typeface="Times New Roman" panose="02020603050405020304" pitchFamily="18" charset="0"/>
                        </a:rPr>
                        <a:t> Large cell neuroendocrine carcinoma (LCNEC)</a:t>
                      </a:r>
                    </a:p>
                  </a:txBody>
                  <a:tcPr marL="63990" marR="63990" marT="31995" marB="31995">
                    <a:lnL>
                      <a:noFill/>
                    </a:lnL>
                    <a:lnR>
                      <a:noFill/>
                    </a:lnR>
                    <a:lnT>
                      <a:noFill/>
                    </a:lnT>
                    <a:lnB>
                      <a:noFill/>
                    </a:lnB>
                    <a:solidFill>
                      <a:srgbClr val="FFFCF0"/>
                    </a:solidFill>
                  </a:tcPr>
                </a:tc>
                <a:tc>
                  <a:txBody>
                    <a:bodyPr/>
                    <a:lstStyle/>
                    <a:p>
                      <a:pPr algn="l" fontAlgn="t"/>
                      <a:endParaRPr lang="en-US" sz="1600" b="0">
                        <a:effectLst/>
                        <a:latin typeface="Times New Roman" panose="02020603050405020304" pitchFamily="18" charset="0"/>
                        <a:cs typeface="Times New Roman" panose="02020603050405020304" pitchFamily="18" charset="0"/>
                      </a:endParaRPr>
                    </a:p>
                  </a:txBody>
                  <a:tcPr marL="63990" marR="63990" marT="31995" marB="31995">
                    <a:lnL>
                      <a:noFill/>
                    </a:lnL>
                    <a:lnR>
                      <a:noFill/>
                    </a:lnR>
                    <a:lnT>
                      <a:noFill/>
                    </a:lnT>
                    <a:lnB>
                      <a:noFill/>
                    </a:lnB>
                    <a:solidFill>
                      <a:srgbClr val="FFFCF0"/>
                    </a:solidFill>
                  </a:tcPr>
                </a:tc>
                <a:extLst>
                  <a:ext uri="{0D108BD9-81ED-4DB2-BD59-A6C34878D82A}">
                    <a16:rowId xmlns:a16="http://schemas.microsoft.com/office/drawing/2014/main" val="1648980278"/>
                  </a:ext>
                </a:extLst>
              </a:tr>
              <a:tr h="403412">
                <a:tc>
                  <a:txBody>
                    <a:bodyPr/>
                    <a:lstStyle/>
                    <a:p>
                      <a:pPr algn="l" fontAlgn="t"/>
                      <a:r>
                        <a:rPr lang="en-US" sz="1600" b="0">
                          <a:effectLst/>
                          <a:latin typeface="Times New Roman" panose="02020603050405020304" pitchFamily="18" charset="0"/>
                          <a:cs typeface="Times New Roman" panose="02020603050405020304" pitchFamily="18" charset="0"/>
                        </a:rPr>
                        <a:t> Combined LCNEC</a:t>
                      </a:r>
                    </a:p>
                  </a:txBody>
                  <a:tcPr marL="63990" marR="63990" marT="31995" marB="31995">
                    <a:lnL>
                      <a:noFill/>
                    </a:lnL>
                    <a:lnR>
                      <a:noFill/>
                    </a:lnR>
                    <a:lnT>
                      <a:noFill/>
                    </a:lnT>
                    <a:lnB>
                      <a:noFill/>
                    </a:lnB>
                    <a:solidFill>
                      <a:srgbClr val="FFFCF0"/>
                    </a:solidFill>
                  </a:tcPr>
                </a:tc>
                <a:tc>
                  <a:txBody>
                    <a:bodyPr/>
                    <a:lstStyle/>
                    <a:p>
                      <a:pPr algn="l" fontAlgn="t"/>
                      <a:endParaRPr lang="en-US" sz="1600" b="0">
                        <a:effectLst/>
                        <a:latin typeface="Times New Roman" panose="02020603050405020304" pitchFamily="18" charset="0"/>
                        <a:cs typeface="Times New Roman" panose="02020603050405020304" pitchFamily="18" charset="0"/>
                      </a:endParaRPr>
                    </a:p>
                  </a:txBody>
                  <a:tcPr marL="63990" marR="63990" marT="31995" marB="31995">
                    <a:lnL>
                      <a:noFill/>
                    </a:lnL>
                    <a:lnR>
                      <a:noFill/>
                    </a:lnR>
                    <a:lnT>
                      <a:noFill/>
                    </a:lnT>
                    <a:lnB>
                      <a:noFill/>
                    </a:lnB>
                    <a:solidFill>
                      <a:srgbClr val="FFFCF0"/>
                    </a:solidFill>
                  </a:tcPr>
                </a:tc>
                <a:extLst>
                  <a:ext uri="{0D108BD9-81ED-4DB2-BD59-A6C34878D82A}">
                    <a16:rowId xmlns:a16="http://schemas.microsoft.com/office/drawing/2014/main" val="4245119796"/>
                  </a:ext>
                </a:extLst>
              </a:tr>
              <a:tr h="403412">
                <a:tc>
                  <a:txBody>
                    <a:bodyPr/>
                    <a:lstStyle/>
                    <a:p>
                      <a:pPr algn="l" fontAlgn="t"/>
                      <a:r>
                        <a:rPr lang="en-US" sz="1600" b="0">
                          <a:effectLst/>
                          <a:latin typeface="Times New Roman" panose="02020603050405020304" pitchFamily="18" charset="0"/>
                          <a:cs typeface="Times New Roman" panose="02020603050405020304" pitchFamily="18" charset="0"/>
                        </a:rPr>
                        <a:t> Carcinoid tumors</a:t>
                      </a:r>
                    </a:p>
                  </a:txBody>
                  <a:tcPr marL="63990" marR="63990" marT="31995" marB="31995">
                    <a:lnL>
                      <a:noFill/>
                    </a:lnL>
                    <a:lnR>
                      <a:noFill/>
                    </a:lnR>
                    <a:lnT>
                      <a:noFill/>
                    </a:lnT>
                    <a:lnB>
                      <a:noFill/>
                    </a:lnB>
                    <a:solidFill>
                      <a:srgbClr val="FFFCF0"/>
                    </a:solidFill>
                  </a:tcPr>
                </a:tc>
                <a:tc>
                  <a:txBody>
                    <a:bodyPr/>
                    <a:lstStyle/>
                    <a:p>
                      <a:pPr algn="l" fontAlgn="t"/>
                      <a:endParaRPr lang="en-US" sz="1600" b="0">
                        <a:effectLst/>
                        <a:latin typeface="Times New Roman" panose="02020603050405020304" pitchFamily="18" charset="0"/>
                        <a:cs typeface="Times New Roman" panose="02020603050405020304" pitchFamily="18" charset="0"/>
                      </a:endParaRPr>
                    </a:p>
                  </a:txBody>
                  <a:tcPr marL="63990" marR="63990" marT="31995" marB="31995">
                    <a:lnL>
                      <a:noFill/>
                    </a:lnL>
                    <a:lnR>
                      <a:noFill/>
                    </a:lnR>
                    <a:lnT>
                      <a:noFill/>
                    </a:lnT>
                    <a:lnB>
                      <a:noFill/>
                    </a:lnB>
                    <a:solidFill>
                      <a:srgbClr val="FFFCF0"/>
                    </a:solidFill>
                  </a:tcPr>
                </a:tc>
                <a:extLst>
                  <a:ext uri="{0D108BD9-81ED-4DB2-BD59-A6C34878D82A}">
                    <a16:rowId xmlns:a16="http://schemas.microsoft.com/office/drawing/2014/main" val="33592834"/>
                  </a:ext>
                </a:extLst>
              </a:tr>
              <a:tr h="403412">
                <a:tc>
                  <a:txBody>
                    <a:bodyPr/>
                    <a:lstStyle/>
                    <a:p>
                      <a:pPr algn="l" fontAlgn="t"/>
                      <a:r>
                        <a:rPr lang="en-US" sz="1600" b="0">
                          <a:effectLst/>
                          <a:latin typeface="Times New Roman" panose="02020603050405020304" pitchFamily="18" charset="0"/>
                          <a:cs typeface="Times New Roman" panose="02020603050405020304" pitchFamily="18" charset="0"/>
                        </a:rPr>
                        <a:t> Typical carcinoid</a:t>
                      </a:r>
                    </a:p>
                  </a:txBody>
                  <a:tcPr marL="63990" marR="63990" marT="31995" marB="31995">
                    <a:lnL>
                      <a:noFill/>
                    </a:lnL>
                    <a:lnR>
                      <a:noFill/>
                    </a:lnR>
                    <a:lnT>
                      <a:noFill/>
                    </a:lnT>
                    <a:lnB>
                      <a:noFill/>
                    </a:lnB>
                    <a:solidFill>
                      <a:srgbClr val="FFFCF0"/>
                    </a:solidFill>
                  </a:tcPr>
                </a:tc>
                <a:tc>
                  <a:txBody>
                    <a:bodyPr/>
                    <a:lstStyle/>
                    <a:p>
                      <a:pPr algn="l" fontAlgn="t"/>
                      <a:endParaRPr lang="en-US" sz="1600" b="0">
                        <a:effectLst/>
                        <a:latin typeface="Times New Roman" panose="02020603050405020304" pitchFamily="18" charset="0"/>
                        <a:cs typeface="Times New Roman" panose="02020603050405020304" pitchFamily="18" charset="0"/>
                      </a:endParaRPr>
                    </a:p>
                  </a:txBody>
                  <a:tcPr marL="63990" marR="63990" marT="31995" marB="31995">
                    <a:lnL>
                      <a:noFill/>
                    </a:lnL>
                    <a:lnR>
                      <a:noFill/>
                    </a:lnR>
                    <a:lnT>
                      <a:noFill/>
                    </a:lnT>
                    <a:lnB>
                      <a:noFill/>
                    </a:lnB>
                    <a:solidFill>
                      <a:srgbClr val="FFFCF0"/>
                    </a:solidFill>
                  </a:tcPr>
                </a:tc>
                <a:extLst>
                  <a:ext uri="{0D108BD9-81ED-4DB2-BD59-A6C34878D82A}">
                    <a16:rowId xmlns:a16="http://schemas.microsoft.com/office/drawing/2014/main" val="3684529230"/>
                  </a:ext>
                </a:extLst>
              </a:tr>
              <a:tr h="403412">
                <a:tc>
                  <a:txBody>
                    <a:bodyPr/>
                    <a:lstStyle/>
                    <a:p>
                      <a:pPr algn="l" fontAlgn="t"/>
                      <a:r>
                        <a:rPr lang="en-US" sz="1600" b="0">
                          <a:effectLst/>
                          <a:latin typeface="Times New Roman" panose="02020603050405020304" pitchFamily="18" charset="0"/>
                          <a:cs typeface="Times New Roman" panose="02020603050405020304" pitchFamily="18" charset="0"/>
                        </a:rPr>
                        <a:t> Atypical carcinoid</a:t>
                      </a:r>
                    </a:p>
                  </a:txBody>
                  <a:tcPr marL="63990" marR="63990" marT="31995" marB="31995">
                    <a:lnL>
                      <a:noFill/>
                    </a:lnL>
                    <a:lnR>
                      <a:noFill/>
                    </a:lnR>
                    <a:lnT>
                      <a:noFill/>
                    </a:lnT>
                    <a:lnB>
                      <a:noFill/>
                    </a:lnB>
                    <a:solidFill>
                      <a:srgbClr val="FFFCF0"/>
                    </a:solidFill>
                  </a:tcPr>
                </a:tc>
                <a:tc>
                  <a:txBody>
                    <a:bodyPr/>
                    <a:lstStyle/>
                    <a:p>
                      <a:pPr algn="l" fontAlgn="t"/>
                      <a:endParaRPr lang="en-US" sz="1600" b="0">
                        <a:effectLst/>
                        <a:latin typeface="Times New Roman" panose="02020603050405020304" pitchFamily="18" charset="0"/>
                        <a:cs typeface="Times New Roman" panose="02020603050405020304" pitchFamily="18" charset="0"/>
                      </a:endParaRPr>
                    </a:p>
                  </a:txBody>
                  <a:tcPr marL="63990" marR="63990" marT="31995" marB="31995">
                    <a:lnL>
                      <a:noFill/>
                    </a:lnL>
                    <a:lnR>
                      <a:noFill/>
                    </a:lnR>
                    <a:lnT>
                      <a:noFill/>
                    </a:lnT>
                    <a:lnB>
                      <a:noFill/>
                    </a:lnB>
                    <a:solidFill>
                      <a:srgbClr val="FFFCF0"/>
                    </a:solidFill>
                  </a:tcPr>
                </a:tc>
                <a:extLst>
                  <a:ext uri="{0D108BD9-81ED-4DB2-BD59-A6C34878D82A}">
                    <a16:rowId xmlns:a16="http://schemas.microsoft.com/office/drawing/2014/main" val="2187375760"/>
                  </a:ext>
                </a:extLst>
              </a:tr>
              <a:tr h="403412">
                <a:tc>
                  <a:txBody>
                    <a:bodyPr/>
                    <a:lstStyle/>
                    <a:p>
                      <a:pPr algn="l" fontAlgn="t"/>
                      <a:r>
                        <a:rPr lang="en-US" sz="1600" b="0">
                          <a:effectLst/>
                          <a:latin typeface="Times New Roman" panose="02020603050405020304" pitchFamily="18" charset="0"/>
                          <a:cs typeface="Times New Roman" panose="02020603050405020304" pitchFamily="18" charset="0"/>
                        </a:rPr>
                        <a:t> Preinvasive lesion</a:t>
                      </a:r>
                    </a:p>
                  </a:txBody>
                  <a:tcPr marL="63990" marR="63990" marT="31995" marB="31995">
                    <a:lnL>
                      <a:noFill/>
                    </a:lnL>
                    <a:lnR>
                      <a:noFill/>
                    </a:lnR>
                    <a:lnT>
                      <a:noFill/>
                    </a:lnT>
                    <a:lnB>
                      <a:noFill/>
                    </a:lnB>
                    <a:solidFill>
                      <a:srgbClr val="FFFCF0"/>
                    </a:solidFill>
                  </a:tcPr>
                </a:tc>
                <a:tc>
                  <a:txBody>
                    <a:bodyPr/>
                    <a:lstStyle/>
                    <a:p>
                      <a:pPr algn="l" fontAlgn="t"/>
                      <a:endParaRPr lang="en-US" sz="1600" b="0">
                        <a:effectLst/>
                        <a:latin typeface="Times New Roman" panose="02020603050405020304" pitchFamily="18" charset="0"/>
                        <a:cs typeface="Times New Roman" panose="02020603050405020304" pitchFamily="18" charset="0"/>
                      </a:endParaRPr>
                    </a:p>
                  </a:txBody>
                  <a:tcPr marL="63990" marR="63990" marT="31995" marB="31995">
                    <a:lnL>
                      <a:noFill/>
                    </a:lnL>
                    <a:lnR>
                      <a:noFill/>
                    </a:lnR>
                    <a:lnT>
                      <a:noFill/>
                    </a:lnT>
                    <a:lnB>
                      <a:noFill/>
                    </a:lnB>
                    <a:solidFill>
                      <a:srgbClr val="FFFCF0"/>
                    </a:solidFill>
                  </a:tcPr>
                </a:tc>
                <a:extLst>
                  <a:ext uri="{0D108BD9-81ED-4DB2-BD59-A6C34878D82A}">
                    <a16:rowId xmlns:a16="http://schemas.microsoft.com/office/drawing/2014/main" val="1879247020"/>
                  </a:ext>
                </a:extLst>
              </a:tr>
              <a:tr h="403412">
                <a:tc>
                  <a:txBody>
                    <a:bodyPr/>
                    <a:lstStyle/>
                    <a:p>
                      <a:pPr algn="l" fontAlgn="t"/>
                      <a:r>
                        <a:rPr lang="en-US" sz="1600" b="0">
                          <a:effectLst/>
                          <a:latin typeface="Times New Roman" panose="02020603050405020304" pitchFamily="18" charset="0"/>
                          <a:cs typeface="Times New Roman" panose="02020603050405020304" pitchFamily="18" charset="0"/>
                        </a:rPr>
                        <a:t> Diffuse idiopathic pulmonary neuroendocrine cell</a:t>
                      </a:r>
                    </a:p>
                  </a:txBody>
                  <a:tcPr marL="63990" marR="63990" marT="31995" marB="31995">
                    <a:lnL>
                      <a:noFill/>
                    </a:lnL>
                    <a:lnR>
                      <a:noFill/>
                    </a:lnR>
                    <a:lnT>
                      <a:noFill/>
                    </a:lnT>
                    <a:lnB>
                      <a:noFill/>
                    </a:lnB>
                    <a:solidFill>
                      <a:srgbClr val="FFFCF0"/>
                    </a:solidFill>
                  </a:tcPr>
                </a:tc>
                <a:tc>
                  <a:txBody>
                    <a:bodyPr/>
                    <a:lstStyle/>
                    <a:p>
                      <a:pPr algn="l" fontAlgn="t"/>
                      <a:endParaRPr lang="en-US" sz="1600" b="0">
                        <a:effectLst/>
                        <a:latin typeface="Times New Roman" panose="02020603050405020304" pitchFamily="18" charset="0"/>
                        <a:cs typeface="Times New Roman" panose="02020603050405020304" pitchFamily="18" charset="0"/>
                      </a:endParaRPr>
                    </a:p>
                  </a:txBody>
                  <a:tcPr marL="63990" marR="63990" marT="31995" marB="31995">
                    <a:lnL>
                      <a:noFill/>
                    </a:lnL>
                    <a:lnR>
                      <a:noFill/>
                    </a:lnR>
                    <a:lnT>
                      <a:noFill/>
                    </a:lnT>
                    <a:lnB>
                      <a:noFill/>
                    </a:lnB>
                    <a:solidFill>
                      <a:srgbClr val="FFFCF0"/>
                    </a:solidFill>
                  </a:tcPr>
                </a:tc>
                <a:extLst>
                  <a:ext uri="{0D108BD9-81ED-4DB2-BD59-A6C34878D82A}">
                    <a16:rowId xmlns:a16="http://schemas.microsoft.com/office/drawing/2014/main" val="2900445726"/>
                  </a:ext>
                </a:extLst>
              </a:tr>
              <a:tr h="403412">
                <a:tc>
                  <a:txBody>
                    <a:bodyPr/>
                    <a:lstStyle/>
                    <a:p>
                      <a:pPr algn="l" fontAlgn="t"/>
                      <a:r>
                        <a:rPr lang="en-US" sz="1600" b="0">
                          <a:effectLst/>
                          <a:latin typeface="Times New Roman" panose="02020603050405020304" pitchFamily="18" charset="0"/>
                          <a:cs typeface="Times New Roman" panose="02020603050405020304" pitchFamily="18" charset="0"/>
                        </a:rPr>
                        <a:t> Hyperplasia</a:t>
                      </a:r>
                    </a:p>
                  </a:txBody>
                  <a:tcPr marL="63990" marR="63990" marT="31995" marB="31995">
                    <a:lnL>
                      <a:noFill/>
                    </a:lnL>
                    <a:lnR>
                      <a:noFill/>
                    </a:lnR>
                    <a:lnT>
                      <a:noFill/>
                    </a:lnT>
                    <a:lnB>
                      <a:noFill/>
                    </a:lnB>
                    <a:solidFill>
                      <a:srgbClr val="FFFCF0"/>
                    </a:solidFill>
                  </a:tcPr>
                </a:tc>
                <a:tc>
                  <a:txBody>
                    <a:bodyPr/>
                    <a:lstStyle/>
                    <a:p>
                      <a:endParaRPr lang="en-US" sz="1600" dirty="0">
                        <a:latin typeface="Times New Roman" panose="02020603050405020304" pitchFamily="18" charset="0"/>
                        <a:cs typeface="Times New Roman" panose="02020603050405020304" pitchFamily="18" charset="0"/>
                      </a:endParaRPr>
                    </a:p>
                  </a:txBody>
                  <a:tcPr marL="63990" marR="63990" marT="31995" marB="31995">
                    <a:lnL>
                      <a:noFill/>
                    </a:lnL>
                    <a:lnT>
                      <a:noFill/>
                    </a:lnT>
                  </a:tcPr>
                </a:tc>
                <a:extLst>
                  <a:ext uri="{0D108BD9-81ED-4DB2-BD59-A6C34878D82A}">
                    <a16:rowId xmlns:a16="http://schemas.microsoft.com/office/drawing/2014/main" val="231285606"/>
                  </a:ext>
                </a:extLst>
              </a:tr>
            </a:tbl>
          </a:graphicData>
        </a:graphic>
      </p:graphicFrame>
    </p:spTree>
    <p:extLst>
      <p:ext uri="{BB962C8B-B14F-4D97-AF65-F5344CB8AC3E}">
        <p14:creationId xmlns:p14="http://schemas.microsoft.com/office/powerpoint/2010/main" val="40516695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0" y="5104267"/>
            <a:ext cx="9144000" cy="1655762"/>
          </a:xfrm>
        </p:spPr>
        <p:txBody>
          <a:bodyPr/>
          <a:lstStyle/>
          <a:p>
            <a:r>
              <a:rPr lang="en-US" b="1" dirty="0" smtClean="0">
                <a:solidFill>
                  <a:srgbClr val="002060"/>
                </a:solidFill>
              </a:rPr>
              <a:t>Ass. Prof. Milena </a:t>
            </a:r>
            <a:r>
              <a:rPr lang="en-US" b="1" dirty="0" err="1" smtClean="0">
                <a:solidFill>
                  <a:srgbClr val="002060"/>
                </a:solidFill>
              </a:rPr>
              <a:t>Vuletic</a:t>
            </a:r>
            <a:endParaRPr lang="en-US" b="1" dirty="0">
              <a:solidFill>
                <a:srgbClr val="00206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5" name="Rectangle 4"/>
          <p:cNvSpPr/>
          <p:nvPr/>
        </p:nvSpPr>
        <p:spPr>
          <a:xfrm>
            <a:off x="505098" y="433631"/>
            <a:ext cx="10972800" cy="3541995"/>
          </a:xfrm>
          <a:prstGeom prst="rect">
            <a:avLst/>
          </a:prstGeom>
        </p:spPr>
        <p:txBody>
          <a:bodyPr wrap="square">
            <a:spAutoFit/>
          </a:bodyPr>
          <a:lstStyle/>
          <a:p>
            <a:pPr>
              <a:lnSpc>
                <a:spcPts val="2250"/>
              </a:lnSpc>
              <a:spcBef>
                <a:spcPts val="2000"/>
              </a:spcBef>
              <a:spcAft>
                <a:spcPts val="1000"/>
              </a:spcAft>
            </a:pPr>
            <a:r>
              <a:rPr lang="en-US" sz="2000" b="1" i="0" dirty="0" smtClean="0">
                <a:solidFill>
                  <a:srgbClr val="C00000"/>
                </a:solidFill>
                <a:effectLst/>
                <a:latin typeface="Times New Roman" panose="02020603050405020304" pitchFamily="18" charset="0"/>
                <a:cs typeface="Times New Roman" panose="02020603050405020304" pitchFamily="18" charset="0"/>
              </a:rPr>
              <a:t>Definition of Adenocarcinoma and </a:t>
            </a:r>
            <a:r>
              <a:rPr lang="en-US" sz="2000" b="1" i="0" dirty="0" err="1" smtClean="0">
                <a:solidFill>
                  <a:srgbClr val="C00000"/>
                </a:solidFill>
                <a:effectLst/>
                <a:latin typeface="Times New Roman" panose="02020603050405020304" pitchFamily="18" charset="0"/>
                <a:cs typeface="Times New Roman" panose="02020603050405020304" pitchFamily="18" charset="0"/>
              </a:rPr>
              <a:t>SqCC</a:t>
            </a:r>
            <a:endParaRPr lang="en-US" sz="2000" b="1" i="0" dirty="0" smtClean="0">
              <a:solidFill>
                <a:srgbClr val="C00000"/>
              </a:solidFill>
              <a:effectLst/>
              <a:latin typeface="Times New Roman" panose="02020603050405020304" pitchFamily="18" charset="0"/>
              <a:cs typeface="Times New Roman" panose="02020603050405020304" pitchFamily="18" charset="0"/>
            </a:endParaRPr>
          </a:p>
          <a:p>
            <a:pPr algn="just">
              <a:spcBef>
                <a:spcPts val="2000"/>
              </a:spcBef>
              <a:spcAft>
                <a:spcPts val="2000"/>
              </a:spcAft>
            </a:pPr>
            <a:r>
              <a:rPr lang="en-US" sz="2000" b="0" i="0" dirty="0" smtClean="0">
                <a:solidFill>
                  <a:srgbClr val="212121"/>
                </a:solidFill>
                <a:effectLst/>
                <a:latin typeface="Times New Roman" panose="02020603050405020304" pitchFamily="18" charset="0"/>
                <a:cs typeface="Times New Roman" panose="02020603050405020304" pitchFamily="18" charset="0"/>
              </a:rPr>
              <a:t>Pathologists are required to categorize lung cancer into adenocarcinoma and </a:t>
            </a:r>
            <a:r>
              <a:rPr lang="en-US" sz="2000" b="0" i="0" dirty="0" err="1" smtClean="0">
                <a:solidFill>
                  <a:srgbClr val="212121"/>
                </a:solidFill>
                <a:effectLst/>
                <a:latin typeface="Times New Roman" panose="02020603050405020304" pitchFamily="18" charset="0"/>
                <a:cs typeface="Times New Roman" panose="02020603050405020304" pitchFamily="18" charset="0"/>
              </a:rPr>
              <a:t>SqCC</a:t>
            </a:r>
            <a:r>
              <a:rPr lang="en-US" sz="2000" b="0" i="0" dirty="0" smtClean="0">
                <a:solidFill>
                  <a:srgbClr val="212121"/>
                </a:solidFill>
                <a:effectLst/>
                <a:latin typeface="Times New Roman" panose="02020603050405020304" pitchFamily="18" charset="0"/>
                <a:cs typeface="Times New Roman" panose="02020603050405020304" pitchFamily="18" charset="0"/>
              </a:rPr>
              <a:t> due to the targetable driver genetic alterations identified in lung adenocarcinoma and inappropriate drugs for </a:t>
            </a:r>
            <a:r>
              <a:rPr lang="en-US" sz="2000" b="0" i="0" dirty="0" err="1" smtClean="0">
                <a:solidFill>
                  <a:srgbClr val="212121"/>
                </a:solidFill>
                <a:effectLst/>
                <a:latin typeface="Times New Roman" panose="02020603050405020304" pitchFamily="18" charset="0"/>
                <a:cs typeface="Times New Roman" panose="02020603050405020304" pitchFamily="18" charset="0"/>
              </a:rPr>
              <a:t>SqCCs</a:t>
            </a:r>
            <a:r>
              <a:rPr lang="en-US" sz="2000" b="0" i="0" dirty="0" smtClean="0">
                <a:solidFill>
                  <a:srgbClr val="212121"/>
                </a:solidFill>
                <a:effectLst/>
                <a:latin typeface="Times New Roman" panose="02020603050405020304" pitchFamily="18" charset="0"/>
                <a:cs typeface="Times New Roman" panose="02020603050405020304" pitchFamily="18" charset="0"/>
              </a:rPr>
              <a:t> due to side effects in patients with </a:t>
            </a:r>
            <a:r>
              <a:rPr lang="en-US" sz="2000" b="0" i="0" dirty="0" err="1" smtClean="0">
                <a:solidFill>
                  <a:srgbClr val="212121"/>
                </a:solidFill>
                <a:effectLst/>
                <a:latin typeface="Times New Roman" panose="02020603050405020304" pitchFamily="18" charset="0"/>
                <a:cs typeface="Times New Roman" panose="02020603050405020304" pitchFamily="18" charset="0"/>
              </a:rPr>
              <a:t>SqCC</a:t>
            </a:r>
            <a:r>
              <a:rPr lang="en-US" sz="2000" b="0" i="0" dirty="0" smtClean="0">
                <a:solidFill>
                  <a:srgbClr val="212121"/>
                </a:solidFill>
                <a:effectLst/>
                <a:latin typeface="Times New Roman" panose="02020603050405020304" pitchFamily="18" charset="0"/>
                <a:cs typeface="Times New Roman" panose="02020603050405020304" pitchFamily="18" charset="0"/>
              </a:rPr>
              <a:t>. If poorly differentiated carcinoma lacking light microscopic evidence of glandular differentiation is proven by immunohistochemistry to express “adenocarcinoma markers,” such as TTF-1 and/or </a:t>
            </a:r>
            <a:r>
              <a:rPr lang="en-US" sz="2000" b="0" i="0" dirty="0" err="1" smtClean="0">
                <a:solidFill>
                  <a:srgbClr val="212121"/>
                </a:solidFill>
                <a:effectLst/>
                <a:latin typeface="Times New Roman" panose="02020603050405020304" pitchFamily="18" charset="0"/>
                <a:cs typeface="Times New Roman" panose="02020603050405020304" pitchFamily="18" charset="0"/>
              </a:rPr>
              <a:t>Napsin</a:t>
            </a:r>
            <a:r>
              <a:rPr lang="en-US" sz="2000" b="0" i="0" dirty="0" smtClean="0">
                <a:solidFill>
                  <a:srgbClr val="212121"/>
                </a:solidFill>
                <a:effectLst/>
                <a:latin typeface="Times New Roman" panose="02020603050405020304" pitchFamily="18" charset="0"/>
                <a:cs typeface="Times New Roman" panose="02020603050405020304" pitchFamily="18" charset="0"/>
              </a:rPr>
              <a:t> A, it is diagnosed as a solid adenocarcinoma. If poorly differentiated carcinoma lacking light microscopic evidence of squamous differentiation is proven by immunohistochemistry to express “</a:t>
            </a:r>
            <a:r>
              <a:rPr lang="en-US" sz="2000" b="0" i="0" dirty="0" err="1" smtClean="0">
                <a:solidFill>
                  <a:srgbClr val="212121"/>
                </a:solidFill>
                <a:effectLst/>
                <a:latin typeface="Times New Roman" panose="02020603050405020304" pitchFamily="18" charset="0"/>
                <a:cs typeface="Times New Roman" panose="02020603050405020304" pitchFamily="18" charset="0"/>
              </a:rPr>
              <a:t>SqCC</a:t>
            </a:r>
            <a:r>
              <a:rPr lang="en-US" sz="2000" b="0" i="0" dirty="0" smtClean="0">
                <a:solidFill>
                  <a:srgbClr val="212121"/>
                </a:solidFill>
                <a:effectLst/>
                <a:latin typeface="Times New Roman" panose="02020603050405020304" pitchFamily="18" charset="0"/>
                <a:cs typeface="Times New Roman" panose="02020603050405020304" pitchFamily="18" charset="0"/>
              </a:rPr>
              <a:t> markers,” such as p40, CK5/6, and p63, it is diagnosed as non-keratinizing </a:t>
            </a:r>
            <a:r>
              <a:rPr lang="en-US" sz="2000" b="0" i="0" dirty="0" err="1" smtClean="0">
                <a:solidFill>
                  <a:srgbClr val="212121"/>
                </a:solidFill>
                <a:effectLst/>
                <a:latin typeface="Times New Roman" panose="02020603050405020304" pitchFamily="18" charset="0"/>
                <a:cs typeface="Times New Roman" panose="02020603050405020304" pitchFamily="18" charset="0"/>
              </a:rPr>
              <a:t>SqCC</a:t>
            </a:r>
            <a:r>
              <a:rPr lang="en-US" sz="2000" b="0" i="0" dirty="0" smtClean="0">
                <a:solidFill>
                  <a:srgbClr val="212121"/>
                </a:solidFill>
                <a:effectLst/>
                <a:latin typeface="Times New Roman" panose="02020603050405020304" pitchFamily="18" charset="0"/>
                <a:cs typeface="Times New Roman" panose="02020603050405020304" pitchFamily="18" charset="0"/>
              </a:rPr>
              <a:t>. Because of this classification, the proportion of large cell carcinoma has been markedly reduced.</a:t>
            </a:r>
            <a:endParaRPr lang="en-US" sz="2000" b="0" i="0" dirty="0">
              <a:solidFill>
                <a:srgbClr val="212121"/>
              </a:solidFill>
              <a:effectLst/>
              <a:latin typeface="Times New Roman" panose="02020603050405020304" pitchFamily="18" charset="0"/>
              <a:cs typeface="Times New Roman" panose="02020603050405020304" pitchFamily="18" charset="0"/>
            </a:endParaRPr>
          </a:p>
        </p:txBody>
      </p:sp>
      <p:sp>
        <p:nvSpPr>
          <p:cNvPr id="2" name="Rectangle 1"/>
          <p:cNvSpPr/>
          <p:nvPr/>
        </p:nvSpPr>
        <p:spPr>
          <a:xfrm>
            <a:off x="0" y="6080865"/>
            <a:ext cx="12191998" cy="830997"/>
          </a:xfrm>
          <a:prstGeom prst="rect">
            <a:avLst/>
          </a:prstGeom>
        </p:spPr>
        <p:txBody>
          <a:bodyPr wrap="square">
            <a:spAutoFit/>
          </a:bodyPr>
          <a:lstStyle/>
          <a:p>
            <a:r>
              <a:rPr lang="en-US" sz="1600" b="0" i="0" dirty="0" smtClean="0">
                <a:solidFill>
                  <a:srgbClr val="333333"/>
                </a:solidFill>
                <a:effectLst/>
                <a:latin typeface="Times New Roman" panose="02020603050405020304" pitchFamily="18" charset="0"/>
                <a:cs typeface="Times New Roman" panose="02020603050405020304" pitchFamily="18" charset="0"/>
              </a:rPr>
              <a:t>Solid adenocarcinoma </a:t>
            </a:r>
            <a:r>
              <a:rPr lang="en-US" sz="1600" b="1" i="0" dirty="0" smtClean="0">
                <a:solidFill>
                  <a:srgbClr val="333333"/>
                </a:solidFill>
                <a:effectLst/>
                <a:latin typeface="Times New Roman" panose="02020603050405020304" pitchFamily="18" charset="0"/>
                <a:cs typeface="Times New Roman" panose="02020603050405020304" pitchFamily="18" charset="0"/>
              </a:rPr>
              <a:t>(A–C)</a:t>
            </a:r>
            <a:r>
              <a:rPr lang="en-US" sz="1600" b="0" i="0" dirty="0" smtClean="0">
                <a:solidFill>
                  <a:srgbClr val="333333"/>
                </a:solidFill>
                <a:effectLst/>
                <a:latin typeface="Times New Roman" panose="02020603050405020304" pitchFamily="18" charset="0"/>
                <a:cs typeface="Times New Roman" panose="02020603050405020304" pitchFamily="18" charset="0"/>
              </a:rPr>
              <a:t> and non-keratinizing squamous cell carcinoma (</a:t>
            </a:r>
            <a:r>
              <a:rPr lang="en-US" sz="1600" b="0" i="0" dirty="0" err="1" smtClean="0">
                <a:solidFill>
                  <a:srgbClr val="333333"/>
                </a:solidFill>
                <a:effectLst/>
                <a:latin typeface="Times New Roman" panose="02020603050405020304" pitchFamily="18" charset="0"/>
                <a:cs typeface="Times New Roman" panose="02020603050405020304" pitchFamily="18" charset="0"/>
              </a:rPr>
              <a:t>SqCC</a:t>
            </a:r>
            <a:r>
              <a:rPr lang="en-US" sz="1600" b="0" i="0" dirty="0" smtClean="0">
                <a:solidFill>
                  <a:srgbClr val="333333"/>
                </a:solidFill>
                <a:effectLst/>
                <a:latin typeface="Times New Roman" panose="02020603050405020304" pitchFamily="18" charset="0"/>
                <a:cs typeface="Times New Roman" panose="02020603050405020304" pitchFamily="18" charset="0"/>
              </a:rPr>
              <a:t>) </a:t>
            </a:r>
            <a:r>
              <a:rPr lang="en-US" sz="1600" b="1" i="0" dirty="0" smtClean="0">
                <a:solidFill>
                  <a:srgbClr val="333333"/>
                </a:solidFill>
                <a:effectLst/>
                <a:latin typeface="Times New Roman" panose="02020603050405020304" pitchFamily="18" charset="0"/>
                <a:cs typeface="Times New Roman" panose="02020603050405020304" pitchFamily="18" charset="0"/>
              </a:rPr>
              <a:t>(D–F)</a:t>
            </a:r>
            <a:r>
              <a:rPr lang="en-US" sz="1600" b="0" i="0" dirty="0" smtClean="0">
                <a:solidFill>
                  <a:srgbClr val="333333"/>
                </a:solidFill>
                <a:effectLst/>
                <a:latin typeface="Times New Roman" panose="02020603050405020304" pitchFamily="18" charset="0"/>
                <a:cs typeface="Times New Roman" panose="02020603050405020304" pitchFamily="18" charset="0"/>
              </a:rPr>
              <a:t>. Solid adenocarcinoma [</a:t>
            </a:r>
            <a:r>
              <a:rPr lang="en-US" sz="1600" b="1" i="0" dirty="0" smtClean="0">
                <a:solidFill>
                  <a:srgbClr val="333333"/>
                </a:solidFill>
                <a:effectLst/>
                <a:latin typeface="Times New Roman" panose="02020603050405020304" pitchFamily="18" charset="0"/>
                <a:cs typeface="Times New Roman" panose="02020603050405020304" pitchFamily="18" charset="0"/>
              </a:rPr>
              <a:t>(A)</a:t>
            </a:r>
            <a:r>
              <a:rPr lang="en-US" sz="1600" b="0" i="0" dirty="0" smtClean="0">
                <a:solidFill>
                  <a:srgbClr val="333333"/>
                </a:solidFill>
                <a:effectLst/>
                <a:latin typeface="Times New Roman" panose="02020603050405020304" pitchFamily="18" charset="0"/>
                <a:cs typeface="Times New Roman" panose="02020603050405020304" pitchFamily="18" charset="0"/>
              </a:rPr>
              <a:t> HE staining] is immunohistochemically positive for TTF-1 </a:t>
            </a:r>
            <a:r>
              <a:rPr lang="en-US" sz="1600" b="1" i="0" dirty="0" smtClean="0">
                <a:solidFill>
                  <a:srgbClr val="333333"/>
                </a:solidFill>
                <a:effectLst/>
                <a:latin typeface="Times New Roman" panose="02020603050405020304" pitchFamily="18" charset="0"/>
                <a:cs typeface="Times New Roman" panose="02020603050405020304" pitchFamily="18" charset="0"/>
              </a:rPr>
              <a:t>(B)</a:t>
            </a:r>
            <a:r>
              <a:rPr lang="en-US" sz="1600" b="0" i="0" dirty="0" smtClean="0">
                <a:solidFill>
                  <a:srgbClr val="333333"/>
                </a:solidFill>
                <a:effectLst/>
                <a:latin typeface="Times New Roman" panose="02020603050405020304" pitchFamily="18" charset="0"/>
                <a:cs typeface="Times New Roman" panose="02020603050405020304" pitchFamily="18" charset="0"/>
              </a:rPr>
              <a:t> and </a:t>
            </a:r>
            <a:r>
              <a:rPr lang="en-US" sz="1600" b="0" i="0" dirty="0" err="1" smtClean="0">
                <a:solidFill>
                  <a:srgbClr val="333333"/>
                </a:solidFill>
                <a:effectLst/>
                <a:latin typeface="Times New Roman" panose="02020603050405020304" pitchFamily="18" charset="0"/>
                <a:cs typeface="Times New Roman" panose="02020603050405020304" pitchFamily="18" charset="0"/>
              </a:rPr>
              <a:t>Napsin</a:t>
            </a:r>
            <a:r>
              <a:rPr lang="en-US" sz="1600" b="0" i="0" dirty="0" smtClean="0">
                <a:solidFill>
                  <a:srgbClr val="333333"/>
                </a:solidFill>
                <a:effectLst/>
                <a:latin typeface="Times New Roman" panose="02020603050405020304" pitchFamily="18" charset="0"/>
                <a:cs typeface="Times New Roman" panose="02020603050405020304" pitchFamily="18" charset="0"/>
              </a:rPr>
              <a:t> A </a:t>
            </a:r>
            <a:r>
              <a:rPr lang="en-US" sz="1600" b="1" i="0" dirty="0" smtClean="0">
                <a:solidFill>
                  <a:srgbClr val="333333"/>
                </a:solidFill>
                <a:effectLst/>
                <a:latin typeface="Times New Roman" panose="02020603050405020304" pitchFamily="18" charset="0"/>
                <a:cs typeface="Times New Roman" panose="02020603050405020304" pitchFamily="18" charset="0"/>
              </a:rPr>
              <a:t>(C)</a:t>
            </a:r>
            <a:r>
              <a:rPr lang="en-US" sz="1600" b="0" i="0" dirty="0" smtClean="0">
                <a:solidFill>
                  <a:srgbClr val="333333"/>
                </a:solidFill>
                <a:effectLst/>
                <a:latin typeface="Times New Roman" panose="02020603050405020304" pitchFamily="18" charset="0"/>
                <a:cs typeface="Times New Roman" panose="02020603050405020304" pitchFamily="18" charset="0"/>
              </a:rPr>
              <a:t>. Non-keratinizing </a:t>
            </a:r>
            <a:r>
              <a:rPr lang="en-US" sz="1600" b="0" i="0" dirty="0" err="1" smtClean="0">
                <a:solidFill>
                  <a:srgbClr val="333333"/>
                </a:solidFill>
                <a:effectLst/>
                <a:latin typeface="Times New Roman" panose="02020603050405020304" pitchFamily="18" charset="0"/>
                <a:cs typeface="Times New Roman" panose="02020603050405020304" pitchFamily="18" charset="0"/>
              </a:rPr>
              <a:t>SqCC</a:t>
            </a:r>
            <a:r>
              <a:rPr lang="en-US" sz="1600" b="0" i="0" dirty="0" smtClean="0">
                <a:solidFill>
                  <a:srgbClr val="333333"/>
                </a:solidFill>
                <a:effectLst/>
                <a:latin typeface="Times New Roman" panose="02020603050405020304" pitchFamily="18" charset="0"/>
                <a:cs typeface="Times New Roman" panose="02020603050405020304" pitchFamily="18" charset="0"/>
              </a:rPr>
              <a:t> [</a:t>
            </a:r>
            <a:r>
              <a:rPr lang="en-US" sz="1600" b="1" i="0" dirty="0" smtClean="0">
                <a:solidFill>
                  <a:srgbClr val="333333"/>
                </a:solidFill>
                <a:effectLst/>
                <a:latin typeface="Times New Roman" panose="02020603050405020304" pitchFamily="18" charset="0"/>
                <a:cs typeface="Times New Roman" panose="02020603050405020304" pitchFamily="18" charset="0"/>
              </a:rPr>
              <a:t>(D)</a:t>
            </a:r>
            <a:r>
              <a:rPr lang="en-US" sz="1600" b="0" i="0" dirty="0" smtClean="0">
                <a:solidFill>
                  <a:srgbClr val="333333"/>
                </a:solidFill>
                <a:effectLst/>
                <a:latin typeface="Times New Roman" panose="02020603050405020304" pitchFamily="18" charset="0"/>
                <a:cs typeface="Times New Roman" panose="02020603050405020304" pitchFamily="18" charset="0"/>
              </a:rPr>
              <a:t> HE staining] is immunohistochemically positive for p40 </a:t>
            </a:r>
            <a:r>
              <a:rPr lang="en-US" sz="1600" b="1" i="0" dirty="0" smtClean="0">
                <a:solidFill>
                  <a:srgbClr val="333333"/>
                </a:solidFill>
                <a:effectLst/>
                <a:latin typeface="Times New Roman" panose="02020603050405020304" pitchFamily="18" charset="0"/>
                <a:cs typeface="Times New Roman" panose="02020603050405020304" pitchFamily="18" charset="0"/>
              </a:rPr>
              <a:t>(E)</a:t>
            </a:r>
            <a:r>
              <a:rPr lang="en-US" sz="1600" b="0" i="0" dirty="0" smtClean="0">
                <a:solidFill>
                  <a:srgbClr val="333333"/>
                </a:solidFill>
                <a:effectLst/>
                <a:latin typeface="Times New Roman" panose="02020603050405020304" pitchFamily="18" charset="0"/>
                <a:cs typeface="Times New Roman" panose="02020603050405020304" pitchFamily="18" charset="0"/>
              </a:rPr>
              <a:t> and CK5/6 </a:t>
            </a:r>
            <a:r>
              <a:rPr lang="en-US" sz="1600" b="1" i="0" dirty="0" smtClean="0">
                <a:solidFill>
                  <a:srgbClr val="333333"/>
                </a:solidFill>
                <a:effectLst/>
                <a:latin typeface="Times New Roman" panose="02020603050405020304" pitchFamily="18" charset="0"/>
                <a:cs typeface="Times New Roman" panose="02020603050405020304" pitchFamily="18" charset="0"/>
              </a:rPr>
              <a:t>(F)</a:t>
            </a:r>
            <a:r>
              <a:rPr lang="en-US" sz="1600" b="0" i="0" dirty="0" smtClean="0">
                <a:solidFill>
                  <a:srgbClr val="333333"/>
                </a:solidFill>
                <a:effectLst/>
                <a:latin typeface="Times New Roman" panose="02020603050405020304" pitchFamily="18" charset="0"/>
                <a:cs typeface="Times New Roman" panose="02020603050405020304" pitchFamily="18" charset="0"/>
              </a:rPr>
              <a:t>.</a:t>
            </a:r>
            <a:endParaRPr lang="en-US" sz="1600" dirty="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3"/>
          <a:stretch>
            <a:fillRect/>
          </a:stretch>
        </p:blipFill>
        <p:spPr>
          <a:xfrm>
            <a:off x="2488881" y="3843702"/>
            <a:ext cx="7373575" cy="2240385"/>
          </a:xfrm>
          <a:prstGeom prst="rect">
            <a:avLst/>
          </a:prstGeom>
        </p:spPr>
      </p:pic>
    </p:spTree>
    <p:extLst>
      <p:ext uri="{BB962C8B-B14F-4D97-AF65-F5344CB8AC3E}">
        <p14:creationId xmlns:p14="http://schemas.microsoft.com/office/powerpoint/2010/main" val="1703759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1"/>
          <p:cNvSpPr txBox="1">
            <a:spLocks/>
          </p:cNvSpPr>
          <p:nvPr/>
        </p:nvSpPr>
        <p:spPr>
          <a:xfrm>
            <a:off x="199209" y="620485"/>
            <a:ext cx="6344194" cy="5617029"/>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300" b="1" spc="-40" dirty="0" smtClean="0">
                <a:solidFill>
                  <a:srgbClr val="C00000"/>
                </a:solidFill>
                <a:latin typeface="Times New Roman"/>
                <a:cs typeface="Times New Roman"/>
              </a:rPr>
              <a:t>Who needs a lung operation?</a:t>
            </a:r>
          </a:p>
          <a:p>
            <a:endParaRPr lang="en-US" sz="2400" b="1" spc="-40" dirty="0" smtClean="0">
              <a:solidFill>
                <a:srgbClr val="002060"/>
              </a:solidFill>
              <a:latin typeface="Times New Roman"/>
              <a:cs typeface="Times New Roman"/>
            </a:endParaRPr>
          </a:p>
          <a:p>
            <a:r>
              <a:rPr lang="en-US" sz="2500" b="1" spc="-40" dirty="0" smtClean="0">
                <a:solidFill>
                  <a:srgbClr val="002060"/>
                </a:solidFill>
                <a:latin typeface="Times New Roman"/>
                <a:cs typeface="Times New Roman"/>
              </a:rPr>
              <a:t>The main reason for having an lung operation is to remove a lung nodule or tumor. Other reasons include:</a:t>
            </a:r>
          </a:p>
          <a:p>
            <a:endParaRPr lang="en-US" sz="2400" b="1" spc="-40" dirty="0">
              <a:solidFill>
                <a:srgbClr val="002060"/>
              </a:solidFill>
              <a:latin typeface="Times New Roman"/>
              <a:cs typeface="Times New Roman"/>
            </a:endParaRPr>
          </a:p>
          <a:p>
            <a:endParaRPr lang="en-US" sz="2400" b="1" spc="-40" dirty="0" smtClean="0">
              <a:solidFill>
                <a:srgbClr val="002060"/>
              </a:solidFill>
              <a:latin typeface="Times New Roman"/>
              <a:cs typeface="Times New Roman"/>
            </a:endParaRPr>
          </a:p>
          <a:p>
            <a:pPr marL="571500" indent="-571500">
              <a:buFont typeface="Arial" panose="020B0604020202020204" pitchFamily="34" charset="0"/>
              <a:buChar char="•"/>
            </a:pPr>
            <a:r>
              <a:rPr lang="en-US" sz="2500" b="1" spc="-40" dirty="0" smtClean="0">
                <a:solidFill>
                  <a:srgbClr val="002060"/>
                </a:solidFill>
                <a:latin typeface="Times New Roman"/>
                <a:cs typeface="Times New Roman"/>
              </a:rPr>
              <a:t>An abnormal X ray</a:t>
            </a:r>
          </a:p>
          <a:p>
            <a:pPr marL="571500" indent="-571500">
              <a:buFont typeface="Arial" panose="020B0604020202020204" pitchFamily="34" charset="0"/>
              <a:buChar char="•"/>
            </a:pPr>
            <a:r>
              <a:rPr lang="en-US" sz="2500" b="1" spc="-40" dirty="0" smtClean="0">
                <a:solidFill>
                  <a:srgbClr val="002060"/>
                </a:solidFill>
                <a:latin typeface="Times New Roman"/>
                <a:cs typeface="Times New Roman"/>
              </a:rPr>
              <a:t>Treatment of infection or scarring around the lung</a:t>
            </a:r>
          </a:p>
          <a:p>
            <a:pPr marL="571500" indent="-571500">
              <a:buFont typeface="Arial" panose="020B0604020202020204" pitchFamily="34" charset="0"/>
              <a:buChar char="•"/>
            </a:pPr>
            <a:r>
              <a:rPr lang="en-US" sz="2500" b="1" spc="-40" dirty="0" smtClean="0">
                <a:solidFill>
                  <a:srgbClr val="002060"/>
                </a:solidFill>
                <a:latin typeface="Times New Roman"/>
                <a:cs typeface="Times New Roman"/>
              </a:rPr>
              <a:t>Removal of sections of the lung that are diseased</a:t>
            </a:r>
          </a:p>
          <a:p>
            <a:r>
              <a:rPr lang="en-US" sz="2400" b="1" spc="-40" dirty="0" smtClean="0">
                <a:solidFill>
                  <a:srgbClr val="002060"/>
                </a:solidFill>
                <a:latin typeface="Times New Roman"/>
                <a:cs typeface="Times New Roman"/>
              </a:rPr>
              <a:t> </a:t>
            </a:r>
            <a:endParaRPr lang="en-US" sz="2400" b="1" dirty="0">
              <a:solidFill>
                <a:srgbClr val="002060"/>
              </a:solidFill>
            </a:endParaRPr>
          </a:p>
        </p:txBody>
      </p:sp>
      <p:pic>
        <p:nvPicPr>
          <p:cNvPr id="9"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413863" y="1332411"/>
            <a:ext cx="5590902" cy="4905103"/>
          </a:xfrm>
        </p:spPr>
      </p:pic>
    </p:spTree>
    <p:extLst>
      <p:ext uri="{BB962C8B-B14F-4D97-AF65-F5344CB8AC3E}">
        <p14:creationId xmlns:p14="http://schemas.microsoft.com/office/powerpoint/2010/main" val="11567937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Content Placeholder 6"/>
          <p:cNvPicPr>
            <a:picLocks noGrp="1" noChangeAspect="1"/>
          </p:cNvPicPr>
          <p:nvPr>
            <p:ph idx="1"/>
          </p:nvPr>
        </p:nvPicPr>
        <p:blipFill>
          <a:blip r:embed="rId3"/>
          <a:stretch>
            <a:fillRect/>
          </a:stretch>
        </p:blipFill>
        <p:spPr>
          <a:xfrm>
            <a:off x="0" y="365124"/>
            <a:ext cx="12191999" cy="6492875"/>
          </a:xfrm>
          <a:prstGeom prst="rect">
            <a:avLst/>
          </a:prstGeom>
        </p:spPr>
      </p:pic>
    </p:spTree>
    <p:extLst>
      <p:ext uri="{BB962C8B-B14F-4D97-AF65-F5344CB8AC3E}">
        <p14:creationId xmlns:p14="http://schemas.microsoft.com/office/powerpoint/2010/main" val="26817780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TotalTime>
  <Words>652</Words>
  <Application>Microsoft Office PowerPoint</Application>
  <PresentationFormat>Widescreen</PresentationFormat>
  <Paragraphs>106</Paragraphs>
  <Slides>50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50</vt:i4>
      </vt:variant>
    </vt:vector>
  </HeadingPairs>
  <TitlesOfParts>
    <vt:vector size="55" baseType="lpstr">
      <vt:lpstr>Arial</vt:lpstr>
      <vt:lpstr>Calibri</vt:lpstr>
      <vt:lpstr>Calibri Light</vt:lpstr>
      <vt:lpstr>Times New Roman</vt:lpstr>
      <vt:lpstr>Office Theme</vt:lpstr>
      <vt:lpstr>INTEGRATED ACADEMIC STUDIES OF MEDICINE  </vt:lpstr>
      <vt:lpstr>Surgical Pathology of Lungs And Pleura</vt:lpstr>
      <vt:lpstr>PowerPoint Presentation</vt:lpstr>
      <vt:lpstr>Lung cancer is one of the most frequently diagnosed cancers and the leading cause of cancer-related deaths worldwide with an estimated 2 million new cases and 1.76 million deaths per year. Substantial improvements in our understanding of disease biology, application of predictive biomarkers, and refinements in treatment have led to remarkable progress in the past two decades and transformed outcomes for many patients.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INTEGRATED ACADEMIC STUDIES OF MEDICINE</dc:title>
  <dc:creator>Milena Vuletic</dc:creator>
  <cp:lastModifiedBy>Milena Vuletic</cp:lastModifiedBy>
  <cp:revision>19</cp:revision>
  <dcterms:created xsi:type="dcterms:W3CDTF">2023-11-26T09:45:50Z</dcterms:created>
  <dcterms:modified xsi:type="dcterms:W3CDTF">2023-11-26T12:39:30Z</dcterms:modified>
</cp:coreProperties>
</file>